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38"/>
  </p:notesMasterIdLst>
  <p:handoutMasterIdLst>
    <p:handoutMasterId r:id="rId39"/>
  </p:handoutMasterIdLst>
  <p:sldIdLst>
    <p:sldId id="373" r:id="rId2"/>
    <p:sldId id="399" r:id="rId3"/>
    <p:sldId id="385" r:id="rId4"/>
    <p:sldId id="375" r:id="rId5"/>
    <p:sldId id="384" r:id="rId6"/>
    <p:sldId id="400" r:id="rId7"/>
    <p:sldId id="376" r:id="rId8"/>
    <p:sldId id="339" r:id="rId9"/>
    <p:sldId id="340" r:id="rId10"/>
    <p:sldId id="341" r:id="rId11"/>
    <p:sldId id="342" r:id="rId12"/>
    <p:sldId id="343" r:id="rId13"/>
    <p:sldId id="345" r:id="rId14"/>
    <p:sldId id="360" r:id="rId15"/>
    <p:sldId id="344" r:id="rId16"/>
    <p:sldId id="357" r:id="rId17"/>
    <p:sldId id="386" r:id="rId18"/>
    <p:sldId id="403" r:id="rId19"/>
    <p:sldId id="395" r:id="rId20"/>
    <p:sldId id="396" r:id="rId21"/>
    <p:sldId id="389" r:id="rId22"/>
    <p:sldId id="397" r:id="rId23"/>
    <p:sldId id="398" r:id="rId24"/>
    <p:sldId id="404" r:id="rId25"/>
    <p:sldId id="406" r:id="rId26"/>
    <p:sldId id="390" r:id="rId27"/>
    <p:sldId id="391" r:id="rId28"/>
    <p:sldId id="392" r:id="rId29"/>
    <p:sldId id="393" r:id="rId30"/>
    <p:sldId id="394" r:id="rId31"/>
    <p:sldId id="405" r:id="rId32"/>
    <p:sldId id="407" r:id="rId33"/>
    <p:sldId id="329" r:id="rId34"/>
    <p:sldId id="388" r:id="rId35"/>
    <p:sldId id="371" r:id="rId36"/>
    <p:sldId id="372" r:id="rId3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00"/>
    <a:srgbClr val="003399"/>
    <a:srgbClr val="C3E6F5"/>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91736" autoAdjust="0"/>
  </p:normalViewPr>
  <p:slideViewPr>
    <p:cSldViewPr>
      <p:cViewPr varScale="1">
        <p:scale>
          <a:sx n="77" d="100"/>
          <a:sy n="77" d="100"/>
        </p:scale>
        <p:origin x="10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8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B2D21-3567-4BD3-8740-2BAEF0C79AB5}" type="doc">
      <dgm:prSet loTypeId="urn:microsoft.com/office/officeart/2005/8/layout/target2" loCatId="relationship" qsTypeId="urn:microsoft.com/office/officeart/2005/8/quickstyle/simple1" qsCatId="simple" csTypeId="urn:microsoft.com/office/officeart/2005/8/colors/accent3_1" csCatId="accent3" phldr="1"/>
      <dgm:spPr/>
      <dgm:t>
        <a:bodyPr/>
        <a:lstStyle/>
        <a:p>
          <a:endParaRPr lang="fr-FR"/>
        </a:p>
      </dgm:t>
    </dgm:pt>
    <dgm:pt modelId="{22CB88C7-654C-438D-82C2-366E41F2C824}">
      <dgm:prSet phldrT="[Texte]"/>
      <dgm:spPr/>
      <dgm:t>
        <a:bodyPr/>
        <a:lstStyle/>
        <a:p>
          <a:r>
            <a:rPr lang="fr-FR" b="1" dirty="0"/>
            <a:t>Cadre d’orientation </a:t>
          </a:r>
          <a:r>
            <a:rPr lang="fr-FR" b="1"/>
            <a:t>stratégique 2018-2027</a:t>
          </a:r>
          <a:endParaRPr lang="fr-FR" b="1" dirty="0"/>
        </a:p>
      </dgm:t>
    </dgm:pt>
    <dgm:pt modelId="{6E1DBBB9-E4A6-46EF-915C-26C331FCC627}" type="parTrans" cxnId="{B2751A48-B347-4C3B-87C9-F8B503D1550C}">
      <dgm:prSet/>
      <dgm:spPr/>
      <dgm:t>
        <a:bodyPr/>
        <a:lstStyle/>
        <a:p>
          <a:endParaRPr lang="fr-FR"/>
        </a:p>
      </dgm:t>
    </dgm:pt>
    <dgm:pt modelId="{57588F7F-8FAC-45C6-AC0C-927AB212050C}" type="sibTrans" cxnId="{B2751A48-B347-4C3B-87C9-F8B503D1550C}">
      <dgm:prSet/>
      <dgm:spPr/>
      <dgm:t>
        <a:bodyPr/>
        <a:lstStyle/>
        <a:p>
          <a:endParaRPr lang="fr-FR"/>
        </a:p>
      </dgm:t>
    </dgm:pt>
    <dgm:pt modelId="{43015D86-2790-4281-B038-5ECE80F7F636}">
      <dgm:prSet phldrT="[Texte]"/>
      <dgm:spPr/>
      <dgm:t>
        <a:bodyPr/>
        <a:lstStyle/>
        <a:p>
          <a:r>
            <a:rPr lang="fr-FR" b="1" dirty="0"/>
            <a:t>Schéma régional de santé et </a:t>
          </a:r>
          <a:r>
            <a:rPr lang="fr-FR" b="1"/>
            <a:t>PRAPS 2018-2022</a:t>
          </a:r>
          <a:endParaRPr lang="fr-FR" b="1" dirty="0"/>
        </a:p>
      </dgm:t>
    </dgm:pt>
    <dgm:pt modelId="{DBC10DC2-BB3B-40D8-922C-49ABE48020F2}" type="parTrans" cxnId="{2DD4E820-A366-4E43-A06C-18432905CF1C}">
      <dgm:prSet/>
      <dgm:spPr/>
      <dgm:t>
        <a:bodyPr/>
        <a:lstStyle/>
        <a:p>
          <a:endParaRPr lang="fr-FR"/>
        </a:p>
      </dgm:t>
    </dgm:pt>
    <dgm:pt modelId="{BCDFBB03-B32A-40B3-AB54-D7A5AC2AE258}" type="sibTrans" cxnId="{2DD4E820-A366-4E43-A06C-18432905CF1C}">
      <dgm:prSet/>
      <dgm:spPr/>
      <dgm:t>
        <a:bodyPr/>
        <a:lstStyle/>
        <a:p>
          <a:endParaRPr lang="fr-FR"/>
        </a:p>
      </dgm:t>
    </dgm:pt>
    <dgm:pt modelId="{CDC36635-8B64-4F52-9858-2C1827638871}">
      <dgm:prSet phldrT="[Texte]"/>
      <dgm:spPr/>
      <dgm:t>
        <a:bodyPr/>
        <a:lstStyle/>
        <a:p>
          <a:r>
            <a:rPr lang="fr-FR" dirty="0"/>
            <a:t> </a:t>
          </a:r>
        </a:p>
      </dgm:t>
    </dgm:pt>
    <dgm:pt modelId="{1B4217EC-B70D-4A60-83D3-F0C21EE2D011}" type="parTrans" cxnId="{6F89F6E6-5C0C-4A12-9F5D-5E1590ECA28E}">
      <dgm:prSet/>
      <dgm:spPr/>
      <dgm:t>
        <a:bodyPr/>
        <a:lstStyle/>
        <a:p>
          <a:endParaRPr lang="fr-FR"/>
        </a:p>
      </dgm:t>
    </dgm:pt>
    <dgm:pt modelId="{CB9D268D-021B-4682-9EF3-89689E16A907}" type="sibTrans" cxnId="{6F89F6E6-5C0C-4A12-9F5D-5E1590ECA28E}">
      <dgm:prSet/>
      <dgm:spPr/>
      <dgm:t>
        <a:bodyPr/>
        <a:lstStyle/>
        <a:p>
          <a:endParaRPr lang="fr-FR"/>
        </a:p>
      </dgm:t>
    </dgm:pt>
    <dgm:pt modelId="{9FD9E3D1-1AE0-431C-A972-14997970BF0C}" type="pres">
      <dgm:prSet presAssocID="{DDCB2D21-3567-4BD3-8740-2BAEF0C79AB5}" presName="Name0" presStyleCnt="0">
        <dgm:presLayoutVars>
          <dgm:chMax val="3"/>
          <dgm:chPref val="1"/>
          <dgm:dir/>
          <dgm:animLvl val="lvl"/>
          <dgm:resizeHandles/>
        </dgm:presLayoutVars>
      </dgm:prSet>
      <dgm:spPr/>
    </dgm:pt>
    <dgm:pt modelId="{DE222B36-DF4E-4F03-99EA-31A717A80EE4}" type="pres">
      <dgm:prSet presAssocID="{DDCB2D21-3567-4BD3-8740-2BAEF0C79AB5}" presName="outerBox" presStyleCnt="0"/>
      <dgm:spPr/>
    </dgm:pt>
    <dgm:pt modelId="{AFD21E8E-8706-4EA2-9A6C-6EEC713190C7}" type="pres">
      <dgm:prSet presAssocID="{DDCB2D21-3567-4BD3-8740-2BAEF0C79AB5}" presName="outerBoxParent" presStyleLbl="node1" presStyleIdx="0" presStyleCnt="3"/>
      <dgm:spPr/>
    </dgm:pt>
    <dgm:pt modelId="{2AD1EBC4-592E-4F17-8CCC-A6EA9C425701}" type="pres">
      <dgm:prSet presAssocID="{DDCB2D21-3567-4BD3-8740-2BAEF0C79AB5}" presName="outerBoxChildren" presStyleCnt="0"/>
      <dgm:spPr/>
    </dgm:pt>
    <dgm:pt modelId="{B08EF394-720C-46FD-A69F-717A30A1F2D3}" type="pres">
      <dgm:prSet presAssocID="{DDCB2D21-3567-4BD3-8740-2BAEF0C79AB5}" presName="middleBox" presStyleCnt="0"/>
      <dgm:spPr/>
    </dgm:pt>
    <dgm:pt modelId="{33804257-B79D-4E9B-A807-2971588725F9}" type="pres">
      <dgm:prSet presAssocID="{DDCB2D21-3567-4BD3-8740-2BAEF0C79AB5}" presName="middleBoxParent" presStyleLbl="node1" presStyleIdx="1" presStyleCnt="3"/>
      <dgm:spPr/>
    </dgm:pt>
    <dgm:pt modelId="{363E5E7A-9A65-40A2-9ED9-8160FC1F015A}" type="pres">
      <dgm:prSet presAssocID="{DDCB2D21-3567-4BD3-8740-2BAEF0C79AB5}" presName="middleBoxChildren" presStyleCnt="0"/>
      <dgm:spPr/>
    </dgm:pt>
    <dgm:pt modelId="{8B70BACE-4C47-497A-A340-3F8153C625BC}" type="pres">
      <dgm:prSet presAssocID="{DDCB2D21-3567-4BD3-8740-2BAEF0C79AB5}" presName="centerBox" presStyleCnt="0"/>
      <dgm:spPr/>
    </dgm:pt>
    <dgm:pt modelId="{E47EE592-E945-44CD-92C2-716558D89788}" type="pres">
      <dgm:prSet presAssocID="{DDCB2D21-3567-4BD3-8740-2BAEF0C79AB5}" presName="centerBoxParent" presStyleLbl="node1" presStyleIdx="2" presStyleCnt="3"/>
      <dgm:spPr/>
    </dgm:pt>
  </dgm:ptLst>
  <dgm:cxnLst>
    <dgm:cxn modelId="{2DD4E820-A366-4E43-A06C-18432905CF1C}" srcId="{DDCB2D21-3567-4BD3-8740-2BAEF0C79AB5}" destId="{43015D86-2790-4281-B038-5ECE80F7F636}" srcOrd="2" destOrd="0" parTransId="{DBC10DC2-BB3B-40D8-922C-49ABE48020F2}" sibTransId="{BCDFBB03-B32A-40B3-AB54-D7A5AC2AE258}"/>
    <dgm:cxn modelId="{B2751A48-B347-4C3B-87C9-F8B503D1550C}" srcId="{DDCB2D21-3567-4BD3-8740-2BAEF0C79AB5}" destId="{22CB88C7-654C-438D-82C2-366E41F2C824}" srcOrd="1" destOrd="0" parTransId="{6E1DBBB9-E4A6-46EF-915C-26C331FCC627}" sibTransId="{57588F7F-8FAC-45C6-AC0C-927AB212050C}"/>
    <dgm:cxn modelId="{3ECF074B-4C83-4209-A5FE-568AF2CC268C}" type="presOf" srcId="{43015D86-2790-4281-B038-5ECE80F7F636}" destId="{E47EE592-E945-44CD-92C2-716558D89788}" srcOrd="0" destOrd="0" presId="urn:microsoft.com/office/officeart/2005/8/layout/target2"/>
    <dgm:cxn modelId="{31F5DA8F-89F1-4AB2-84C8-5B9B0AC87459}" type="presOf" srcId="{CDC36635-8B64-4F52-9858-2C1827638871}" destId="{AFD21E8E-8706-4EA2-9A6C-6EEC713190C7}" srcOrd="0" destOrd="0" presId="urn:microsoft.com/office/officeart/2005/8/layout/target2"/>
    <dgm:cxn modelId="{A368299A-3F9D-4A05-B32C-4212784DA801}" type="presOf" srcId="{22CB88C7-654C-438D-82C2-366E41F2C824}" destId="{33804257-B79D-4E9B-A807-2971588725F9}" srcOrd="0" destOrd="0" presId="urn:microsoft.com/office/officeart/2005/8/layout/target2"/>
    <dgm:cxn modelId="{128093AB-CAE3-41FD-93EB-2E3F9571DA8E}" type="presOf" srcId="{DDCB2D21-3567-4BD3-8740-2BAEF0C79AB5}" destId="{9FD9E3D1-1AE0-431C-A972-14997970BF0C}" srcOrd="0" destOrd="0" presId="urn:microsoft.com/office/officeart/2005/8/layout/target2"/>
    <dgm:cxn modelId="{6F89F6E6-5C0C-4A12-9F5D-5E1590ECA28E}" srcId="{DDCB2D21-3567-4BD3-8740-2BAEF0C79AB5}" destId="{CDC36635-8B64-4F52-9858-2C1827638871}" srcOrd="0" destOrd="0" parTransId="{1B4217EC-B70D-4A60-83D3-F0C21EE2D011}" sibTransId="{CB9D268D-021B-4682-9EF3-89689E16A907}"/>
    <dgm:cxn modelId="{5E410087-B29F-4047-AD2D-2154D036D053}" type="presParOf" srcId="{9FD9E3D1-1AE0-431C-A972-14997970BF0C}" destId="{DE222B36-DF4E-4F03-99EA-31A717A80EE4}" srcOrd="0" destOrd="0" presId="urn:microsoft.com/office/officeart/2005/8/layout/target2"/>
    <dgm:cxn modelId="{AA198FB9-9D6A-41AD-9417-2DAC880B6BA3}" type="presParOf" srcId="{DE222B36-DF4E-4F03-99EA-31A717A80EE4}" destId="{AFD21E8E-8706-4EA2-9A6C-6EEC713190C7}" srcOrd="0" destOrd="0" presId="urn:microsoft.com/office/officeart/2005/8/layout/target2"/>
    <dgm:cxn modelId="{A0370A8C-3044-40E4-8AA6-88735AD502A7}" type="presParOf" srcId="{DE222B36-DF4E-4F03-99EA-31A717A80EE4}" destId="{2AD1EBC4-592E-4F17-8CCC-A6EA9C425701}" srcOrd="1" destOrd="0" presId="urn:microsoft.com/office/officeart/2005/8/layout/target2"/>
    <dgm:cxn modelId="{E15F0F5D-282F-4BD9-92D0-5B4618FB35A4}" type="presParOf" srcId="{9FD9E3D1-1AE0-431C-A972-14997970BF0C}" destId="{B08EF394-720C-46FD-A69F-717A30A1F2D3}" srcOrd="1" destOrd="0" presId="urn:microsoft.com/office/officeart/2005/8/layout/target2"/>
    <dgm:cxn modelId="{519C1848-47E7-4A95-B448-98C71DDA11EA}" type="presParOf" srcId="{B08EF394-720C-46FD-A69F-717A30A1F2D3}" destId="{33804257-B79D-4E9B-A807-2971588725F9}" srcOrd="0" destOrd="0" presId="urn:microsoft.com/office/officeart/2005/8/layout/target2"/>
    <dgm:cxn modelId="{DA0D856E-9BE7-43EC-9E8E-C275DB754C1C}" type="presParOf" srcId="{B08EF394-720C-46FD-A69F-717A30A1F2D3}" destId="{363E5E7A-9A65-40A2-9ED9-8160FC1F015A}" srcOrd="1" destOrd="0" presId="urn:microsoft.com/office/officeart/2005/8/layout/target2"/>
    <dgm:cxn modelId="{C0AE6CFB-2DF1-4B5E-A838-146FFE922B0A}" type="presParOf" srcId="{9FD9E3D1-1AE0-431C-A972-14997970BF0C}" destId="{8B70BACE-4C47-497A-A340-3F8153C625BC}" srcOrd="2" destOrd="0" presId="urn:microsoft.com/office/officeart/2005/8/layout/target2"/>
    <dgm:cxn modelId="{E8B541A4-F9CB-45F8-8389-612C54E2B151}" type="presParOf" srcId="{8B70BACE-4C47-497A-A340-3F8153C625BC}" destId="{E47EE592-E945-44CD-92C2-716558D89788}" srcOrd="0" destOrd="0" presId="urn:microsoft.com/office/officeart/2005/8/layout/target2"/>
  </dgm:cxnLst>
  <dgm:bg/>
  <dgm:whole/>
  <dgm:extLst>
    <a:ext uri="http://schemas.microsoft.com/office/drawing/2008/diagram">
      <dsp:dataModelExt xmlns:dsp="http://schemas.microsoft.com/office/drawing/2008/diagram" relId="rId6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477692-E8AE-4FBD-B6A7-0C2D3F3CB84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51525882-CD76-46A5-9F76-B12136F34165}">
      <dgm:prSet phldrT="[Texte]"/>
      <dgm:spPr/>
      <dgm:t>
        <a:bodyPr/>
        <a:lstStyle/>
        <a:p>
          <a:r>
            <a:rPr lang="fr-FR" dirty="0"/>
            <a:t>Approche populationnelle</a:t>
          </a:r>
        </a:p>
      </dgm:t>
    </dgm:pt>
    <dgm:pt modelId="{789F2978-9801-416D-AB79-ED731C0E6353}" type="parTrans" cxnId="{4A890A0D-C4C1-4E27-B59B-5CB0A167E557}">
      <dgm:prSet/>
      <dgm:spPr/>
      <dgm:t>
        <a:bodyPr/>
        <a:lstStyle/>
        <a:p>
          <a:endParaRPr lang="fr-FR"/>
        </a:p>
      </dgm:t>
    </dgm:pt>
    <dgm:pt modelId="{0A37D5BA-9883-4B04-AFD8-EB42E042D4D1}" type="sibTrans" cxnId="{4A890A0D-C4C1-4E27-B59B-5CB0A167E557}">
      <dgm:prSet/>
      <dgm:spPr/>
      <dgm:t>
        <a:bodyPr/>
        <a:lstStyle/>
        <a:p>
          <a:endParaRPr lang="fr-FR"/>
        </a:p>
      </dgm:t>
    </dgm:pt>
    <dgm:pt modelId="{878E71DA-471B-4801-AB59-B860274AC1C5}">
      <dgm:prSet/>
      <dgm:spPr/>
      <dgm:t>
        <a:bodyPr/>
        <a:lstStyle/>
        <a:p>
          <a:r>
            <a:rPr lang="fr-FR" dirty="0"/>
            <a:t>Parcours « Personnes âgées » ;</a:t>
          </a:r>
        </a:p>
      </dgm:t>
    </dgm:pt>
    <dgm:pt modelId="{0213A1CD-465C-431E-9E6A-7BFE90A65F4A}" type="parTrans" cxnId="{5AD8EB46-E4F6-49FD-8CC7-ADDB672861D1}">
      <dgm:prSet/>
      <dgm:spPr/>
      <dgm:t>
        <a:bodyPr/>
        <a:lstStyle/>
        <a:p>
          <a:endParaRPr lang="fr-FR"/>
        </a:p>
      </dgm:t>
    </dgm:pt>
    <dgm:pt modelId="{ABBC4FDB-5B0B-4EC7-B141-CB8CDA89E5EB}" type="sibTrans" cxnId="{5AD8EB46-E4F6-49FD-8CC7-ADDB672861D1}">
      <dgm:prSet/>
      <dgm:spPr/>
      <dgm:t>
        <a:bodyPr/>
        <a:lstStyle/>
        <a:p>
          <a:endParaRPr lang="fr-FR"/>
        </a:p>
      </dgm:t>
    </dgm:pt>
    <dgm:pt modelId="{B0EF6150-DE9E-44C6-AE3C-BD355F093710}">
      <dgm:prSet/>
      <dgm:spPr/>
      <dgm:t>
        <a:bodyPr/>
        <a:lstStyle/>
        <a:p>
          <a:r>
            <a:rPr lang="fr-FR" dirty="0"/>
            <a:t>Parcours « Personnes en situation de handicap » ;</a:t>
          </a:r>
        </a:p>
      </dgm:t>
    </dgm:pt>
    <dgm:pt modelId="{DAA0B195-4742-43D5-8A0A-FBE64FD6F34B}" type="parTrans" cxnId="{9B02793C-6F9E-48AD-886C-3294FDEDA9A1}">
      <dgm:prSet/>
      <dgm:spPr/>
      <dgm:t>
        <a:bodyPr/>
        <a:lstStyle/>
        <a:p>
          <a:endParaRPr lang="fr-FR"/>
        </a:p>
      </dgm:t>
    </dgm:pt>
    <dgm:pt modelId="{82366B15-4C08-4647-BDF1-59FAA2418CA7}" type="sibTrans" cxnId="{9B02793C-6F9E-48AD-886C-3294FDEDA9A1}">
      <dgm:prSet/>
      <dgm:spPr/>
      <dgm:t>
        <a:bodyPr/>
        <a:lstStyle/>
        <a:p>
          <a:endParaRPr lang="fr-FR"/>
        </a:p>
      </dgm:t>
    </dgm:pt>
    <dgm:pt modelId="{5F78DF6A-DA71-40B5-84F8-B02A851A987B}">
      <dgm:prSet/>
      <dgm:spPr/>
      <dgm:t>
        <a:bodyPr/>
        <a:lstStyle/>
        <a:p>
          <a:r>
            <a:rPr lang="fr-FR" dirty="0"/>
            <a:t>Parcours « Santé des enfants et des adolescents » ;</a:t>
          </a:r>
        </a:p>
      </dgm:t>
    </dgm:pt>
    <dgm:pt modelId="{ECCE97FA-24D0-4B4F-9FCE-955E88C32CD3}" type="parTrans" cxnId="{AAA7CE61-20CC-49B2-9299-74A548409BF4}">
      <dgm:prSet/>
      <dgm:spPr/>
      <dgm:t>
        <a:bodyPr/>
        <a:lstStyle/>
        <a:p>
          <a:endParaRPr lang="fr-FR"/>
        </a:p>
      </dgm:t>
    </dgm:pt>
    <dgm:pt modelId="{F28B1B18-F4D2-4FFF-B694-A7219F13A97E}" type="sibTrans" cxnId="{AAA7CE61-20CC-49B2-9299-74A548409BF4}">
      <dgm:prSet/>
      <dgm:spPr/>
      <dgm:t>
        <a:bodyPr/>
        <a:lstStyle/>
        <a:p>
          <a:endParaRPr lang="fr-FR"/>
        </a:p>
      </dgm:t>
    </dgm:pt>
    <dgm:pt modelId="{C1272500-844D-482E-85FD-D2D89B993271}">
      <dgm:prSet/>
      <dgm:spPr/>
      <dgm:t>
        <a:bodyPr/>
        <a:lstStyle/>
        <a:p>
          <a:r>
            <a:rPr lang="fr-FR" dirty="0"/>
            <a:t>Parcours « Patients atteints de cancer » ;</a:t>
          </a:r>
        </a:p>
      </dgm:t>
    </dgm:pt>
    <dgm:pt modelId="{B67C1BB6-E697-4EC4-905B-8A976A9E5598}" type="parTrans" cxnId="{22511546-4690-47FF-871A-D406A2766839}">
      <dgm:prSet/>
      <dgm:spPr/>
      <dgm:t>
        <a:bodyPr/>
        <a:lstStyle/>
        <a:p>
          <a:endParaRPr lang="fr-FR"/>
        </a:p>
      </dgm:t>
    </dgm:pt>
    <dgm:pt modelId="{AC6BBD1C-FB81-4AE5-8808-E257F04374B4}" type="sibTrans" cxnId="{22511546-4690-47FF-871A-D406A2766839}">
      <dgm:prSet/>
      <dgm:spPr/>
      <dgm:t>
        <a:bodyPr/>
        <a:lstStyle/>
        <a:p>
          <a:endParaRPr lang="fr-FR"/>
        </a:p>
      </dgm:t>
    </dgm:pt>
    <dgm:pt modelId="{45D9A797-14F7-40EB-A5EA-D6B770AFFB1E}">
      <dgm:prSet/>
      <dgm:spPr/>
      <dgm:t>
        <a:bodyPr/>
        <a:lstStyle/>
        <a:p>
          <a:r>
            <a:rPr lang="fr-FR" dirty="0"/>
            <a:t>Parcours « Santé mentale » ;</a:t>
          </a:r>
        </a:p>
      </dgm:t>
    </dgm:pt>
    <dgm:pt modelId="{DE07DCB2-6213-4415-87BA-A71AA63FE569}" type="parTrans" cxnId="{C95F55B1-FCCA-40EE-9375-EF7487B20807}">
      <dgm:prSet/>
      <dgm:spPr/>
      <dgm:t>
        <a:bodyPr/>
        <a:lstStyle/>
        <a:p>
          <a:endParaRPr lang="fr-FR"/>
        </a:p>
      </dgm:t>
    </dgm:pt>
    <dgm:pt modelId="{0B310562-4301-465B-97C0-EC26BE14C25A}" type="sibTrans" cxnId="{C95F55B1-FCCA-40EE-9375-EF7487B20807}">
      <dgm:prSet/>
      <dgm:spPr/>
      <dgm:t>
        <a:bodyPr/>
        <a:lstStyle/>
        <a:p>
          <a:endParaRPr lang="fr-FR"/>
        </a:p>
      </dgm:t>
    </dgm:pt>
    <dgm:pt modelId="{1639CEC2-94EB-462F-9F7F-DF989E841663}">
      <dgm:prSet/>
      <dgm:spPr/>
      <dgm:t>
        <a:bodyPr/>
        <a:lstStyle/>
        <a:p>
          <a:r>
            <a:rPr lang="fr-FR" dirty="0"/>
            <a:t>Approche par pathologie</a:t>
          </a:r>
        </a:p>
      </dgm:t>
    </dgm:pt>
    <dgm:pt modelId="{5F1E8840-973F-45B3-B830-9DD92D4B03FE}" type="parTrans" cxnId="{52CF5F33-603B-4510-B134-AC745688D65D}">
      <dgm:prSet/>
      <dgm:spPr/>
      <dgm:t>
        <a:bodyPr/>
        <a:lstStyle/>
        <a:p>
          <a:endParaRPr lang="fr-FR"/>
        </a:p>
      </dgm:t>
    </dgm:pt>
    <dgm:pt modelId="{2852171E-A26A-4D3A-A70D-79212D2E45A7}" type="sibTrans" cxnId="{52CF5F33-603B-4510-B134-AC745688D65D}">
      <dgm:prSet/>
      <dgm:spPr/>
      <dgm:t>
        <a:bodyPr/>
        <a:lstStyle/>
        <a:p>
          <a:endParaRPr lang="fr-FR"/>
        </a:p>
      </dgm:t>
    </dgm:pt>
    <dgm:pt modelId="{B0BF8CE6-C41B-44F4-B657-F85443501584}">
      <dgm:prSet/>
      <dgm:spPr/>
      <dgm:t>
        <a:bodyPr/>
        <a:lstStyle/>
        <a:p>
          <a:r>
            <a:rPr lang="fr-FR" dirty="0"/>
            <a:t>Parcours « Maladies chroniques » ;</a:t>
          </a:r>
        </a:p>
      </dgm:t>
    </dgm:pt>
    <dgm:pt modelId="{5BA29E55-E30C-4C7C-A610-1CDFD026B48C}" type="parTrans" cxnId="{3CE62E9F-39B5-40F1-9DAB-9D6C97A752B9}">
      <dgm:prSet/>
      <dgm:spPr/>
      <dgm:t>
        <a:bodyPr/>
        <a:lstStyle/>
        <a:p>
          <a:endParaRPr lang="fr-FR"/>
        </a:p>
      </dgm:t>
    </dgm:pt>
    <dgm:pt modelId="{D255B72C-C2C6-4B91-BE42-DCEA34E2440A}" type="sibTrans" cxnId="{3CE62E9F-39B5-40F1-9DAB-9D6C97A752B9}">
      <dgm:prSet/>
      <dgm:spPr/>
      <dgm:t>
        <a:bodyPr/>
        <a:lstStyle/>
        <a:p>
          <a:endParaRPr lang="fr-FR"/>
        </a:p>
      </dgm:t>
    </dgm:pt>
    <dgm:pt modelId="{AF85A738-261B-4CB0-B8D0-98E9565948F3}">
      <dgm:prSet/>
      <dgm:spPr/>
      <dgm:t>
        <a:bodyPr/>
        <a:lstStyle/>
        <a:p>
          <a:r>
            <a:rPr lang="fr-FR" dirty="0"/>
            <a:t>Parcours « Maladies neurodégénératives »;</a:t>
          </a:r>
        </a:p>
      </dgm:t>
    </dgm:pt>
    <dgm:pt modelId="{0A745E5E-DA82-4C60-8856-3ABBFF16EB86}" type="parTrans" cxnId="{E1768C7F-8ED8-44B7-BA48-281444087D31}">
      <dgm:prSet/>
      <dgm:spPr/>
      <dgm:t>
        <a:bodyPr/>
        <a:lstStyle/>
        <a:p>
          <a:endParaRPr lang="fr-FR"/>
        </a:p>
      </dgm:t>
    </dgm:pt>
    <dgm:pt modelId="{B0FAF0CD-DF73-4666-9F7E-88877DA5A05F}" type="sibTrans" cxnId="{E1768C7F-8ED8-44B7-BA48-281444087D31}">
      <dgm:prSet/>
      <dgm:spPr/>
      <dgm:t>
        <a:bodyPr/>
        <a:lstStyle/>
        <a:p>
          <a:endParaRPr lang="fr-FR"/>
        </a:p>
      </dgm:t>
    </dgm:pt>
    <dgm:pt modelId="{EE5973BA-3691-4FC7-ACF0-86D2C6E31FB6}">
      <dgm:prSet/>
      <dgm:spPr/>
      <dgm:t>
        <a:bodyPr/>
        <a:lstStyle/>
        <a:p>
          <a:r>
            <a:rPr lang="fr-FR" dirty="0"/>
            <a:t>Parcours « Personnes en situation sociale fragile (PRAPS) » et « soins aux détenus »</a:t>
          </a:r>
        </a:p>
      </dgm:t>
    </dgm:pt>
    <dgm:pt modelId="{DC55244C-FA57-4DC0-A0CD-B5DA63718057}" type="parTrans" cxnId="{71959974-0EED-4208-BC56-F51C23175D46}">
      <dgm:prSet/>
      <dgm:spPr/>
      <dgm:t>
        <a:bodyPr/>
        <a:lstStyle/>
        <a:p>
          <a:endParaRPr lang="fr-FR"/>
        </a:p>
      </dgm:t>
    </dgm:pt>
    <dgm:pt modelId="{E1407A1D-BCFD-406E-AC42-362A9B611BC9}" type="sibTrans" cxnId="{71959974-0EED-4208-BC56-F51C23175D46}">
      <dgm:prSet/>
      <dgm:spPr/>
      <dgm:t>
        <a:bodyPr/>
        <a:lstStyle/>
        <a:p>
          <a:endParaRPr lang="fr-FR"/>
        </a:p>
      </dgm:t>
    </dgm:pt>
    <dgm:pt modelId="{8D82CB08-77B9-4BF8-88CE-D7AD93B1466E}">
      <dgm:prSet/>
      <dgm:spPr/>
      <dgm:t>
        <a:bodyPr/>
        <a:lstStyle/>
        <a:p>
          <a:r>
            <a:rPr lang="fr-FR" dirty="0"/>
            <a:t>Parcours « Maladies </a:t>
          </a:r>
          <a:r>
            <a:rPr lang="fr-FR" dirty="0" err="1"/>
            <a:t>neurocardiovasculaires</a:t>
          </a:r>
          <a:r>
            <a:rPr lang="fr-FR" dirty="0"/>
            <a:t> / AVC » ;</a:t>
          </a:r>
        </a:p>
      </dgm:t>
    </dgm:pt>
    <dgm:pt modelId="{FEC4833F-456A-4C91-AE53-74485F901FA6}" type="parTrans" cxnId="{6E54F9BF-0869-4EF0-A6B7-66CF6A9BC29B}">
      <dgm:prSet/>
      <dgm:spPr/>
      <dgm:t>
        <a:bodyPr/>
        <a:lstStyle/>
        <a:p>
          <a:endParaRPr lang="fr-FR"/>
        </a:p>
      </dgm:t>
    </dgm:pt>
    <dgm:pt modelId="{3D454390-BD37-481F-A104-48F78366419B}" type="sibTrans" cxnId="{6E54F9BF-0869-4EF0-A6B7-66CF6A9BC29B}">
      <dgm:prSet/>
      <dgm:spPr/>
      <dgm:t>
        <a:bodyPr/>
        <a:lstStyle/>
        <a:p>
          <a:endParaRPr lang="fr-FR"/>
        </a:p>
      </dgm:t>
    </dgm:pt>
    <dgm:pt modelId="{0099DF18-EF30-4F61-B53A-75406FF162DB}">
      <dgm:prSet/>
      <dgm:spPr/>
      <dgm:t>
        <a:bodyPr/>
        <a:lstStyle/>
        <a:p>
          <a:r>
            <a:rPr lang="fr-FR" dirty="0"/>
            <a:t>Parcours « Maladies rares ».</a:t>
          </a:r>
        </a:p>
      </dgm:t>
    </dgm:pt>
    <dgm:pt modelId="{3A6BC40E-F503-41B7-B8F8-93A54BA0AC55}" type="parTrans" cxnId="{43B6E4BC-1AA3-47D2-BE70-5B8E28B55271}">
      <dgm:prSet/>
      <dgm:spPr/>
      <dgm:t>
        <a:bodyPr/>
        <a:lstStyle/>
        <a:p>
          <a:endParaRPr lang="fr-FR"/>
        </a:p>
      </dgm:t>
    </dgm:pt>
    <dgm:pt modelId="{8C2B2C88-386E-43F5-8D6F-79C6621586C0}" type="sibTrans" cxnId="{43B6E4BC-1AA3-47D2-BE70-5B8E28B55271}">
      <dgm:prSet/>
      <dgm:spPr/>
      <dgm:t>
        <a:bodyPr/>
        <a:lstStyle/>
        <a:p>
          <a:endParaRPr lang="fr-FR"/>
        </a:p>
      </dgm:t>
    </dgm:pt>
    <dgm:pt modelId="{35D0EC65-8E87-4357-9BCB-E10FAB44D186}" type="pres">
      <dgm:prSet presAssocID="{A6477692-E8AE-4FBD-B6A7-0C2D3F3CB84E}" presName="linear" presStyleCnt="0">
        <dgm:presLayoutVars>
          <dgm:dir/>
          <dgm:animLvl val="lvl"/>
          <dgm:resizeHandles val="exact"/>
        </dgm:presLayoutVars>
      </dgm:prSet>
      <dgm:spPr/>
    </dgm:pt>
    <dgm:pt modelId="{6B401B3E-9B02-4DEA-B028-8B21B3C95D01}" type="pres">
      <dgm:prSet presAssocID="{51525882-CD76-46A5-9F76-B12136F34165}" presName="parentLin" presStyleCnt="0"/>
      <dgm:spPr/>
    </dgm:pt>
    <dgm:pt modelId="{94869C9B-7AF1-46D5-BAFA-B7D159B49190}" type="pres">
      <dgm:prSet presAssocID="{51525882-CD76-46A5-9F76-B12136F34165}" presName="parentLeftMargin" presStyleLbl="node1" presStyleIdx="0" presStyleCnt="2"/>
      <dgm:spPr/>
    </dgm:pt>
    <dgm:pt modelId="{8FF09EA8-6780-41EC-9B31-B7510812969E}" type="pres">
      <dgm:prSet presAssocID="{51525882-CD76-46A5-9F76-B12136F34165}" presName="parentText" presStyleLbl="node1" presStyleIdx="0" presStyleCnt="2">
        <dgm:presLayoutVars>
          <dgm:chMax val="0"/>
          <dgm:bulletEnabled val="1"/>
        </dgm:presLayoutVars>
      </dgm:prSet>
      <dgm:spPr/>
    </dgm:pt>
    <dgm:pt modelId="{277DA266-345B-45C9-B4F0-94C4F0F94AAE}" type="pres">
      <dgm:prSet presAssocID="{51525882-CD76-46A5-9F76-B12136F34165}" presName="negativeSpace" presStyleCnt="0"/>
      <dgm:spPr/>
    </dgm:pt>
    <dgm:pt modelId="{625264D4-1DB9-49A1-BCCF-68742474C45D}" type="pres">
      <dgm:prSet presAssocID="{51525882-CD76-46A5-9F76-B12136F34165}" presName="childText" presStyleLbl="conFgAcc1" presStyleIdx="0" presStyleCnt="2">
        <dgm:presLayoutVars>
          <dgm:bulletEnabled val="1"/>
        </dgm:presLayoutVars>
      </dgm:prSet>
      <dgm:spPr/>
    </dgm:pt>
    <dgm:pt modelId="{14FE6C63-3EC7-4B39-9E3D-AEA8DF2201BC}" type="pres">
      <dgm:prSet presAssocID="{0A37D5BA-9883-4B04-AFD8-EB42E042D4D1}" presName="spaceBetweenRectangles" presStyleCnt="0"/>
      <dgm:spPr/>
    </dgm:pt>
    <dgm:pt modelId="{2F925F33-7E57-47BF-A815-F00B95DBBAEC}" type="pres">
      <dgm:prSet presAssocID="{1639CEC2-94EB-462F-9F7F-DF989E841663}" presName="parentLin" presStyleCnt="0"/>
      <dgm:spPr/>
    </dgm:pt>
    <dgm:pt modelId="{4EB5E2BA-FA2A-4FDA-9351-35CB67F6AB40}" type="pres">
      <dgm:prSet presAssocID="{1639CEC2-94EB-462F-9F7F-DF989E841663}" presName="parentLeftMargin" presStyleLbl="node1" presStyleIdx="0" presStyleCnt="2"/>
      <dgm:spPr/>
    </dgm:pt>
    <dgm:pt modelId="{4D2D75DB-6C40-485F-97BF-6F6AAE40FCA4}" type="pres">
      <dgm:prSet presAssocID="{1639CEC2-94EB-462F-9F7F-DF989E841663}" presName="parentText" presStyleLbl="node1" presStyleIdx="1" presStyleCnt="2">
        <dgm:presLayoutVars>
          <dgm:chMax val="0"/>
          <dgm:bulletEnabled val="1"/>
        </dgm:presLayoutVars>
      </dgm:prSet>
      <dgm:spPr/>
    </dgm:pt>
    <dgm:pt modelId="{91C4178C-9621-4FAC-B7F0-29F26718CA60}" type="pres">
      <dgm:prSet presAssocID="{1639CEC2-94EB-462F-9F7F-DF989E841663}" presName="negativeSpace" presStyleCnt="0"/>
      <dgm:spPr/>
    </dgm:pt>
    <dgm:pt modelId="{4F5E0A90-D107-415B-A454-A13FD5E77CA9}" type="pres">
      <dgm:prSet presAssocID="{1639CEC2-94EB-462F-9F7F-DF989E841663}" presName="childText" presStyleLbl="conFgAcc1" presStyleIdx="1" presStyleCnt="2">
        <dgm:presLayoutVars>
          <dgm:bulletEnabled val="1"/>
        </dgm:presLayoutVars>
      </dgm:prSet>
      <dgm:spPr/>
    </dgm:pt>
  </dgm:ptLst>
  <dgm:cxnLst>
    <dgm:cxn modelId="{2DBE050B-C75F-4DD4-83F7-F0979747438B}" type="presOf" srcId="{EE5973BA-3691-4FC7-ACF0-86D2C6E31FB6}" destId="{625264D4-1DB9-49A1-BCCF-68742474C45D}" srcOrd="0" destOrd="3" presId="urn:microsoft.com/office/officeart/2005/8/layout/list1"/>
    <dgm:cxn modelId="{4A890A0D-C4C1-4E27-B59B-5CB0A167E557}" srcId="{A6477692-E8AE-4FBD-B6A7-0C2D3F3CB84E}" destId="{51525882-CD76-46A5-9F76-B12136F34165}" srcOrd="0" destOrd="0" parTransId="{789F2978-9801-416D-AB79-ED731C0E6353}" sibTransId="{0A37D5BA-9883-4B04-AFD8-EB42E042D4D1}"/>
    <dgm:cxn modelId="{68311A0D-931B-413F-A51E-FA7E16C3808F}" type="presOf" srcId="{8D82CB08-77B9-4BF8-88CE-D7AD93B1466E}" destId="{4F5E0A90-D107-415B-A454-A13FD5E77CA9}" srcOrd="0" destOrd="1" presId="urn:microsoft.com/office/officeart/2005/8/layout/list1"/>
    <dgm:cxn modelId="{EC0A252A-C35E-4686-AE14-8151EC25ECFB}" type="presOf" srcId="{878E71DA-471B-4801-AB59-B860274AC1C5}" destId="{625264D4-1DB9-49A1-BCCF-68742474C45D}" srcOrd="0" destOrd="0" presId="urn:microsoft.com/office/officeart/2005/8/layout/list1"/>
    <dgm:cxn modelId="{8E19E532-3046-43A5-834E-A3D5C832F02A}" type="presOf" srcId="{B0BF8CE6-C41B-44F4-B657-F85443501584}" destId="{4F5E0A90-D107-415B-A454-A13FD5E77CA9}" srcOrd="0" destOrd="0" presId="urn:microsoft.com/office/officeart/2005/8/layout/list1"/>
    <dgm:cxn modelId="{52CF5F33-603B-4510-B134-AC745688D65D}" srcId="{A6477692-E8AE-4FBD-B6A7-0C2D3F3CB84E}" destId="{1639CEC2-94EB-462F-9F7F-DF989E841663}" srcOrd="1" destOrd="0" parTransId="{5F1E8840-973F-45B3-B830-9DD92D4B03FE}" sibTransId="{2852171E-A26A-4D3A-A70D-79212D2E45A7}"/>
    <dgm:cxn modelId="{9B02793C-6F9E-48AD-886C-3294FDEDA9A1}" srcId="{51525882-CD76-46A5-9F76-B12136F34165}" destId="{B0EF6150-DE9E-44C6-AE3C-BD355F093710}" srcOrd="1" destOrd="0" parTransId="{DAA0B195-4742-43D5-8A0A-FBE64FD6F34B}" sibTransId="{82366B15-4C08-4647-BDF1-59FAA2418CA7}"/>
    <dgm:cxn modelId="{AAA7CE61-20CC-49B2-9299-74A548409BF4}" srcId="{51525882-CD76-46A5-9F76-B12136F34165}" destId="{5F78DF6A-DA71-40B5-84F8-B02A851A987B}" srcOrd="2" destOrd="0" parTransId="{ECCE97FA-24D0-4B4F-9FCE-955E88C32CD3}" sibTransId="{F28B1B18-F4D2-4FFF-B694-A7219F13A97E}"/>
    <dgm:cxn modelId="{22511546-4690-47FF-871A-D406A2766839}" srcId="{51525882-CD76-46A5-9F76-B12136F34165}" destId="{C1272500-844D-482E-85FD-D2D89B993271}" srcOrd="4" destOrd="0" parTransId="{B67C1BB6-E697-4EC4-905B-8A976A9E5598}" sibTransId="{AC6BBD1C-FB81-4AE5-8808-E257F04374B4}"/>
    <dgm:cxn modelId="{AB831846-9938-4421-9395-36B1EE96FB0C}" type="presOf" srcId="{B0EF6150-DE9E-44C6-AE3C-BD355F093710}" destId="{625264D4-1DB9-49A1-BCCF-68742474C45D}" srcOrd="0" destOrd="1" presId="urn:microsoft.com/office/officeart/2005/8/layout/list1"/>
    <dgm:cxn modelId="{5AD8EB46-E4F6-49FD-8CC7-ADDB672861D1}" srcId="{51525882-CD76-46A5-9F76-B12136F34165}" destId="{878E71DA-471B-4801-AB59-B860274AC1C5}" srcOrd="0" destOrd="0" parTransId="{0213A1CD-465C-431E-9E6A-7BFE90A65F4A}" sibTransId="{ABBC4FDB-5B0B-4EC7-B141-CB8CDA89E5EB}"/>
    <dgm:cxn modelId="{4B07F16C-BC04-4249-A624-F334FD416BA7}" type="presOf" srcId="{1639CEC2-94EB-462F-9F7F-DF989E841663}" destId="{4D2D75DB-6C40-485F-97BF-6F6AAE40FCA4}" srcOrd="1" destOrd="0" presId="urn:microsoft.com/office/officeart/2005/8/layout/list1"/>
    <dgm:cxn modelId="{71959974-0EED-4208-BC56-F51C23175D46}" srcId="{51525882-CD76-46A5-9F76-B12136F34165}" destId="{EE5973BA-3691-4FC7-ACF0-86D2C6E31FB6}" srcOrd="3" destOrd="0" parTransId="{DC55244C-FA57-4DC0-A0CD-B5DA63718057}" sibTransId="{E1407A1D-BCFD-406E-AC42-362A9B611BC9}"/>
    <dgm:cxn modelId="{E1768C7F-8ED8-44B7-BA48-281444087D31}" srcId="{1639CEC2-94EB-462F-9F7F-DF989E841663}" destId="{AF85A738-261B-4CB0-B8D0-98E9565948F3}" srcOrd="2" destOrd="0" parTransId="{0A745E5E-DA82-4C60-8856-3ABBFF16EB86}" sibTransId="{B0FAF0CD-DF73-4666-9F7E-88877DA5A05F}"/>
    <dgm:cxn modelId="{E9087685-32C4-4388-8D52-5CB3BBB75479}" type="presOf" srcId="{51525882-CD76-46A5-9F76-B12136F34165}" destId="{8FF09EA8-6780-41EC-9B31-B7510812969E}" srcOrd="1" destOrd="0" presId="urn:microsoft.com/office/officeart/2005/8/layout/list1"/>
    <dgm:cxn modelId="{3CE62E9F-39B5-40F1-9DAB-9D6C97A752B9}" srcId="{1639CEC2-94EB-462F-9F7F-DF989E841663}" destId="{B0BF8CE6-C41B-44F4-B657-F85443501584}" srcOrd="0" destOrd="0" parTransId="{5BA29E55-E30C-4C7C-A610-1CDFD026B48C}" sibTransId="{D255B72C-C2C6-4B91-BE42-DCEA34E2440A}"/>
    <dgm:cxn modelId="{885F24A8-1816-4FEA-A7E9-E542D7A15465}" type="presOf" srcId="{45D9A797-14F7-40EB-A5EA-D6B770AFFB1E}" destId="{625264D4-1DB9-49A1-BCCF-68742474C45D}" srcOrd="0" destOrd="5" presId="urn:microsoft.com/office/officeart/2005/8/layout/list1"/>
    <dgm:cxn modelId="{9531BDAC-F53A-4595-B9E4-BC8BC3E8A55E}" type="presOf" srcId="{51525882-CD76-46A5-9F76-B12136F34165}" destId="{94869C9B-7AF1-46D5-BAFA-B7D159B49190}" srcOrd="0" destOrd="0" presId="urn:microsoft.com/office/officeart/2005/8/layout/list1"/>
    <dgm:cxn modelId="{C95F55B1-FCCA-40EE-9375-EF7487B20807}" srcId="{51525882-CD76-46A5-9F76-B12136F34165}" destId="{45D9A797-14F7-40EB-A5EA-D6B770AFFB1E}" srcOrd="5" destOrd="0" parTransId="{DE07DCB2-6213-4415-87BA-A71AA63FE569}" sibTransId="{0B310562-4301-465B-97C0-EC26BE14C25A}"/>
    <dgm:cxn modelId="{FC8697BA-5263-4C36-8382-1EE1E25757A1}" type="presOf" srcId="{0099DF18-EF30-4F61-B53A-75406FF162DB}" destId="{4F5E0A90-D107-415B-A454-A13FD5E77CA9}" srcOrd="0" destOrd="3" presId="urn:microsoft.com/office/officeart/2005/8/layout/list1"/>
    <dgm:cxn modelId="{AF02C2BC-FDD3-4E65-927A-92D6C2A7C5BA}" type="presOf" srcId="{5F78DF6A-DA71-40B5-84F8-B02A851A987B}" destId="{625264D4-1DB9-49A1-BCCF-68742474C45D}" srcOrd="0" destOrd="2" presId="urn:microsoft.com/office/officeart/2005/8/layout/list1"/>
    <dgm:cxn modelId="{43B6E4BC-1AA3-47D2-BE70-5B8E28B55271}" srcId="{1639CEC2-94EB-462F-9F7F-DF989E841663}" destId="{0099DF18-EF30-4F61-B53A-75406FF162DB}" srcOrd="3" destOrd="0" parTransId="{3A6BC40E-F503-41B7-B8F8-93A54BA0AC55}" sibTransId="{8C2B2C88-386E-43F5-8D6F-79C6621586C0}"/>
    <dgm:cxn modelId="{6E54F9BF-0869-4EF0-A6B7-66CF6A9BC29B}" srcId="{1639CEC2-94EB-462F-9F7F-DF989E841663}" destId="{8D82CB08-77B9-4BF8-88CE-D7AD93B1466E}" srcOrd="1" destOrd="0" parTransId="{FEC4833F-456A-4C91-AE53-74485F901FA6}" sibTransId="{3D454390-BD37-481F-A104-48F78366419B}"/>
    <dgm:cxn modelId="{74A345C4-2DC7-4B65-9F55-37364A91D55F}" type="presOf" srcId="{C1272500-844D-482E-85FD-D2D89B993271}" destId="{625264D4-1DB9-49A1-BCCF-68742474C45D}" srcOrd="0" destOrd="4" presId="urn:microsoft.com/office/officeart/2005/8/layout/list1"/>
    <dgm:cxn modelId="{419768C6-C9F1-4B29-9121-6FA2B078EC05}" type="presOf" srcId="{A6477692-E8AE-4FBD-B6A7-0C2D3F3CB84E}" destId="{35D0EC65-8E87-4357-9BCB-E10FAB44D186}" srcOrd="0" destOrd="0" presId="urn:microsoft.com/office/officeart/2005/8/layout/list1"/>
    <dgm:cxn modelId="{1932B4E8-41EE-441A-9963-B3047BC805D5}" type="presOf" srcId="{AF85A738-261B-4CB0-B8D0-98E9565948F3}" destId="{4F5E0A90-D107-415B-A454-A13FD5E77CA9}" srcOrd="0" destOrd="2" presId="urn:microsoft.com/office/officeart/2005/8/layout/list1"/>
    <dgm:cxn modelId="{BC82F1F3-7CFF-4D9F-8920-9F75496B5BCF}" type="presOf" srcId="{1639CEC2-94EB-462F-9F7F-DF989E841663}" destId="{4EB5E2BA-FA2A-4FDA-9351-35CB67F6AB40}" srcOrd="0" destOrd="0" presId="urn:microsoft.com/office/officeart/2005/8/layout/list1"/>
    <dgm:cxn modelId="{272D2CBD-C0CA-4E5C-AD70-5DD3C5DD1818}" type="presParOf" srcId="{35D0EC65-8E87-4357-9BCB-E10FAB44D186}" destId="{6B401B3E-9B02-4DEA-B028-8B21B3C95D01}" srcOrd="0" destOrd="0" presId="urn:microsoft.com/office/officeart/2005/8/layout/list1"/>
    <dgm:cxn modelId="{62D920B3-F1AB-4141-8DE1-AFC8A3566FE5}" type="presParOf" srcId="{6B401B3E-9B02-4DEA-B028-8B21B3C95D01}" destId="{94869C9B-7AF1-46D5-BAFA-B7D159B49190}" srcOrd="0" destOrd="0" presId="urn:microsoft.com/office/officeart/2005/8/layout/list1"/>
    <dgm:cxn modelId="{29664938-99D2-4823-B751-7A63F567DC9C}" type="presParOf" srcId="{6B401B3E-9B02-4DEA-B028-8B21B3C95D01}" destId="{8FF09EA8-6780-41EC-9B31-B7510812969E}" srcOrd="1" destOrd="0" presId="urn:microsoft.com/office/officeart/2005/8/layout/list1"/>
    <dgm:cxn modelId="{B670A0CB-EBBA-4161-A1A7-A1D4FDB6FC62}" type="presParOf" srcId="{35D0EC65-8E87-4357-9BCB-E10FAB44D186}" destId="{277DA266-345B-45C9-B4F0-94C4F0F94AAE}" srcOrd="1" destOrd="0" presId="urn:microsoft.com/office/officeart/2005/8/layout/list1"/>
    <dgm:cxn modelId="{B19AD1DD-0B0A-4451-847A-B5D0E55A80EE}" type="presParOf" srcId="{35D0EC65-8E87-4357-9BCB-E10FAB44D186}" destId="{625264D4-1DB9-49A1-BCCF-68742474C45D}" srcOrd="2" destOrd="0" presId="urn:microsoft.com/office/officeart/2005/8/layout/list1"/>
    <dgm:cxn modelId="{B928FE05-1974-40A7-92F8-DD1EF3AB48B2}" type="presParOf" srcId="{35D0EC65-8E87-4357-9BCB-E10FAB44D186}" destId="{14FE6C63-3EC7-4B39-9E3D-AEA8DF2201BC}" srcOrd="3" destOrd="0" presId="urn:microsoft.com/office/officeart/2005/8/layout/list1"/>
    <dgm:cxn modelId="{8416CB44-0B16-422B-90BE-3A3155FA949F}" type="presParOf" srcId="{35D0EC65-8E87-4357-9BCB-E10FAB44D186}" destId="{2F925F33-7E57-47BF-A815-F00B95DBBAEC}" srcOrd="4" destOrd="0" presId="urn:microsoft.com/office/officeart/2005/8/layout/list1"/>
    <dgm:cxn modelId="{68B1715A-DCBC-4CB8-AB16-F3A294ECB5EA}" type="presParOf" srcId="{2F925F33-7E57-47BF-A815-F00B95DBBAEC}" destId="{4EB5E2BA-FA2A-4FDA-9351-35CB67F6AB40}" srcOrd="0" destOrd="0" presId="urn:microsoft.com/office/officeart/2005/8/layout/list1"/>
    <dgm:cxn modelId="{88BC6F2B-71CF-4D51-ABBD-A2E9A62B7C11}" type="presParOf" srcId="{2F925F33-7E57-47BF-A815-F00B95DBBAEC}" destId="{4D2D75DB-6C40-485F-97BF-6F6AAE40FCA4}" srcOrd="1" destOrd="0" presId="urn:microsoft.com/office/officeart/2005/8/layout/list1"/>
    <dgm:cxn modelId="{998742CB-44D8-427C-ABF4-92BA01EAAB03}" type="presParOf" srcId="{35D0EC65-8E87-4357-9BCB-E10FAB44D186}" destId="{91C4178C-9621-4FAC-B7F0-29F26718CA60}" srcOrd="5" destOrd="0" presId="urn:microsoft.com/office/officeart/2005/8/layout/list1"/>
    <dgm:cxn modelId="{7011F955-2722-469F-99C0-34AC458D5977}" type="presParOf" srcId="{35D0EC65-8E87-4357-9BCB-E10FAB44D186}" destId="{4F5E0A90-D107-415B-A454-A13FD5E77CA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AD59D2-345B-4A39-847F-3A6B802EBF6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2CA0CB91-79FB-4FB7-A2CF-2D2870439640}">
      <dgm:prSet phldrT="[Texte]" custT="1"/>
      <dgm:spPr>
        <a:noFill/>
      </dgm:spPr>
      <dgm:t>
        <a:bodyPr/>
        <a:lstStyle/>
        <a:p>
          <a:r>
            <a:rPr lang="fr-FR" sz="1400" dirty="0">
              <a:solidFill>
                <a:schemeClr val="tx1"/>
              </a:solidFill>
            </a:rPr>
            <a:t>Orienter résolument et prioritairement la politique régionale de santé vers</a:t>
          </a:r>
          <a:r>
            <a:rPr lang="fr-FR" sz="1400" b="1" dirty="0">
              <a:solidFill>
                <a:schemeClr val="tx1"/>
              </a:solidFill>
            </a:rPr>
            <a:t> la prévention </a:t>
          </a:r>
          <a:r>
            <a:rPr lang="fr-FR" sz="1400" dirty="0">
              <a:solidFill>
                <a:schemeClr val="tx1"/>
              </a:solidFill>
            </a:rPr>
            <a:t>dans une démarche de</a:t>
          </a:r>
          <a:r>
            <a:rPr lang="fr-FR" sz="1400" b="1" dirty="0">
              <a:solidFill>
                <a:schemeClr val="tx1"/>
              </a:solidFill>
            </a:rPr>
            <a:t> promotion de la santé</a:t>
          </a:r>
        </a:p>
      </dgm:t>
    </dgm:pt>
    <dgm:pt modelId="{0EE66B2F-A4FA-4F14-B1F9-FACF6494E9A1}" type="parTrans" cxnId="{7EFF1863-693A-4911-B113-2D4907BB5964}">
      <dgm:prSet/>
      <dgm:spPr/>
      <dgm:t>
        <a:bodyPr/>
        <a:lstStyle/>
        <a:p>
          <a:endParaRPr lang="fr-FR" sz="1200"/>
        </a:p>
      </dgm:t>
    </dgm:pt>
    <dgm:pt modelId="{5F32E93E-BD61-4D6B-A66B-33983A70AA71}" type="sibTrans" cxnId="{7EFF1863-693A-4911-B113-2D4907BB5964}">
      <dgm:prSet/>
      <dgm:spPr/>
      <dgm:t>
        <a:bodyPr/>
        <a:lstStyle/>
        <a:p>
          <a:endParaRPr lang="fr-FR" sz="1200"/>
        </a:p>
      </dgm:t>
    </dgm:pt>
    <dgm:pt modelId="{7D602BCA-D32C-42D1-9206-D68D4B739C55}">
      <dgm:prSet phldrT="[Texte]" custT="1"/>
      <dgm:spPr>
        <a:noFill/>
        <a:ln>
          <a:noFill/>
        </a:ln>
      </dgm:spPr>
      <dgm:t>
        <a:bodyPr/>
        <a:lstStyle/>
        <a:p>
          <a:r>
            <a:rPr lang="fr-FR" sz="1400" dirty="0">
              <a:solidFill>
                <a:schemeClr val="tx1"/>
              </a:solidFill>
            </a:rPr>
            <a:t>Renforcer et structurer </a:t>
          </a:r>
          <a:r>
            <a:rPr lang="fr-FR" sz="1400" b="1" dirty="0">
              <a:solidFill>
                <a:schemeClr val="tx1"/>
              </a:solidFill>
            </a:rPr>
            <a:t>l’offre de soins de proximité</a:t>
          </a:r>
        </a:p>
      </dgm:t>
    </dgm:pt>
    <dgm:pt modelId="{AE299E98-8305-487C-AD2E-1E37E5D7B8D7}" type="parTrans" cxnId="{7C27456E-C03A-40EF-8F36-9E071CA07466}">
      <dgm:prSet/>
      <dgm:spPr/>
      <dgm:t>
        <a:bodyPr/>
        <a:lstStyle/>
        <a:p>
          <a:endParaRPr lang="fr-FR" sz="1200"/>
        </a:p>
      </dgm:t>
    </dgm:pt>
    <dgm:pt modelId="{DBC61B50-5541-4F15-AB03-84D6D282CEE2}" type="sibTrans" cxnId="{7C27456E-C03A-40EF-8F36-9E071CA07466}">
      <dgm:prSet/>
      <dgm:spPr/>
      <dgm:t>
        <a:bodyPr/>
        <a:lstStyle/>
        <a:p>
          <a:endParaRPr lang="fr-FR" sz="1200"/>
        </a:p>
      </dgm:t>
    </dgm:pt>
    <dgm:pt modelId="{E52FEB7A-B868-4D55-8901-DD612C644432}">
      <dgm:prSet phldrT="[Texte]" custT="1"/>
      <dgm:spPr>
        <a:noFill/>
        <a:ln>
          <a:noFill/>
        </a:ln>
      </dgm:spPr>
      <dgm:t>
        <a:bodyPr/>
        <a:lstStyle/>
        <a:p>
          <a:r>
            <a:rPr lang="fr-FR" sz="1400" dirty="0">
              <a:solidFill>
                <a:schemeClr val="tx1"/>
              </a:solidFill>
            </a:rPr>
            <a:t>Faire évoluer le système dans </a:t>
          </a:r>
          <a:r>
            <a:rPr lang="fr-FR" sz="1400" b="1" dirty="0">
              <a:solidFill>
                <a:schemeClr val="tx1"/>
              </a:solidFill>
            </a:rPr>
            <a:t>une logique de parcours</a:t>
          </a:r>
        </a:p>
      </dgm:t>
    </dgm:pt>
    <dgm:pt modelId="{D0695D28-7F77-4980-A9EC-ED8E7BDC07D1}" type="parTrans" cxnId="{415FB57A-50C0-4765-B3D6-37E81BF5E21B}">
      <dgm:prSet/>
      <dgm:spPr/>
      <dgm:t>
        <a:bodyPr/>
        <a:lstStyle/>
        <a:p>
          <a:endParaRPr lang="fr-FR" sz="1200"/>
        </a:p>
      </dgm:t>
    </dgm:pt>
    <dgm:pt modelId="{45F53D87-ACB4-4662-990D-9BAB5D2C3464}" type="sibTrans" cxnId="{415FB57A-50C0-4765-B3D6-37E81BF5E21B}">
      <dgm:prSet/>
      <dgm:spPr/>
      <dgm:t>
        <a:bodyPr/>
        <a:lstStyle/>
        <a:p>
          <a:endParaRPr lang="fr-FR" sz="1200"/>
        </a:p>
      </dgm:t>
    </dgm:pt>
    <dgm:pt modelId="{FD0A59A6-5BB3-429D-A7BD-EDF94A8ADB88}">
      <dgm:prSet phldrT="[Texte]" custT="1"/>
      <dgm:spPr>
        <a:noFill/>
      </dgm:spPr>
      <dgm:t>
        <a:bodyPr/>
        <a:lstStyle/>
        <a:p>
          <a:r>
            <a:rPr lang="fr-FR" sz="1400" b="0" dirty="0">
              <a:solidFill>
                <a:schemeClr val="tx1"/>
              </a:solidFill>
            </a:rPr>
            <a:t>Améliorer l’accès aux soins et </a:t>
          </a:r>
          <a:r>
            <a:rPr lang="fr-FR" sz="1400" b="1" dirty="0">
              <a:solidFill>
                <a:schemeClr val="tx1"/>
              </a:solidFill>
            </a:rPr>
            <a:t>l’autonomie</a:t>
          </a:r>
          <a:r>
            <a:rPr lang="fr-FR" sz="1400" b="0" dirty="0">
              <a:solidFill>
                <a:schemeClr val="tx1"/>
              </a:solidFill>
            </a:rPr>
            <a:t> des personnes en situation de handicap, des personnes âgées et des personnes en situation fragile dans </a:t>
          </a:r>
          <a:r>
            <a:rPr lang="fr-FR" sz="1400" b="1" dirty="0">
              <a:solidFill>
                <a:schemeClr val="tx1"/>
              </a:solidFill>
            </a:rPr>
            <a:t>une logique inclusive</a:t>
          </a:r>
        </a:p>
      </dgm:t>
    </dgm:pt>
    <dgm:pt modelId="{190BBE87-E36D-4757-ADBC-99981AFCA238}" type="parTrans" cxnId="{E0618E7D-BC74-43F4-A536-F8E19AFA70D2}">
      <dgm:prSet/>
      <dgm:spPr/>
      <dgm:t>
        <a:bodyPr/>
        <a:lstStyle/>
        <a:p>
          <a:endParaRPr lang="fr-FR" sz="1200"/>
        </a:p>
      </dgm:t>
    </dgm:pt>
    <dgm:pt modelId="{4B070FA2-7984-4F9E-96ED-664D52B96059}" type="sibTrans" cxnId="{E0618E7D-BC74-43F4-A536-F8E19AFA70D2}">
      <dgm:prSet/>
      <dgm:spPr/>
      <dgm:t>
        <a:bodyPr/>
        <a:lstStyle/>
        <a:p>
          <a:endParaRPr lang="fr-FR" sz="1200"/>
        </a:p>
      </dgm:t>
    </dgm:pt>
    <dgm:pt modelId="{20EBD665-EAF3-491B-9997-415815DB95DF}">
      <dgm:prSet phldrT="[Texte]" custT="1"/>
      <dgm:spPr>
        <a:noFill/>
        <a:ln>
          <a:noFill/>
        </a:ln>
      </dgm:spPr>
      <dgm:t>
        <a:bodyPr/>
        <a:lstStyle/>
        <a:p>
          <a:r>
            <a:rPr lang="fr-FR" sz="1400" dirty="0">
              <a:solidFill>
                <a:schemeClr val="tx1"/>
              </a:solidFill>
            </a:rPr>
            <a:t>Développer les actions de </a:t>
          </a:r>
          <a:r>
            <a:rPr lang="fr-FR" sz="1400" b="1" dirty="0">
              <a:solidFill>
                <a:schemeClr val="tx1"/>
              </a:solidFill>
            </a:rPr>
            <a:t>qualité, de pertinence et d’efficience des soins</a:t>
          </a:r>
        </a:p>
      </dgm:t>
    </dgm:pt>
    <dgm:pt modelId="{72D850E0-2FA6-4A64-842A-98417095BE74}" type="parTrans" cxnId="{BCE5A495-87F1-467A-A093-8768042294D3}">
      <dgm:prSet/>
      <dgm:spPr/>
      <dgm:t>
        <a:bodyPr/>
        <a:lstStyle/>
        <a:p>
          <a:endParaRPr lang="fr-FR" sz="1200"/>
        </a:p>
      </dgm:t>
    </dgm:pt>
    <dgm:pt modelId="{412CBC3F-2FDE-40F5-9444-12A5D119A9AD}" type="sibTrans" cxnId="{BCE5A495-87F1-467A-A093-8768042294D3}">
      <dgm:prSet/>
      <dgm:spPr/>
      <dgm:t>
        <a:bodyPr/>
        <a:lstStyle/>
        <a:p>
          <a:endParaRPr lang="fr-FR" sz="1200"/>
        </a:p>
      </dgm:t>
    </dgm:pt>
    <dgm:pt modelId="{CD488EC4-02B4-4738-9015-08C4731184E1}">
      <dgm:prSet phldrT="[Texte]" custT="1"/>
      <dgm:spPr>
        <a:noFill/>
        <a:ln>
          <a:noFill/>
        </a:ln>
      </dgm:spPr>
      <dgm:t>
        <a:bodyPr/>
        <a:lstStyle/>
        <a:p>
          <a:r>
            <a:rPr lang="fr-FR" sz="1400" dirty="0">
              <a:solidFill>
                <a:schemeClr val="tx1"/>
              </a:solidFill>
            </a:rPr>
            <a:t>Adapter la politique de </a:t>
          </a:r>
          <a:r>
            <a:rPr lang="fr-FR" sz="1400" b="1" dirty="0">
              <a:solidFill>
                <a:schemeClr val="tx1"/>
              </a:solidFill>
            </a:rPr>
            <a:t>ressources humaines en santé</a:t>
          </a:r>
        </a:p>
      </dgm:t>
    </dgm:pt>
    <dgm:pt modelId="{767F8D8A-C109-4E56-8C95-BCC971DD9D84}" type="parTrans" cxnId="{DBF78480-7AA1-47DD-8FFE-D5F880ADBC25}">
      <dgm:prSet/>
      <dgm:spPr/>
      <dgm:t>
        <a:bodyPr/>
        <a:lstStyle/>
        <a:p>
          <a:endParaRPr lang="fr-FR" sz="1200"/>
        </a:p>
      </dgm:t>
    </dgm:pt>
    <dgm:pt modelId="{763F9E97-FFEC-4058-A8BD-35B53AC601CB}" type="sibTrans" cxnId="{DBF78480-7AA1-47DD-8FFE-D5F880ADBC25}">
      <dgm:prSet/>
      <dgm:spPr/>
      <dgm:t>
        <a:bodyPr/>
        <a:lstStyle/>
        <a:p>
          <a:endParaRPr lang="fr-FR" sz="1200"/>
        </a:p>
      </dgm:t>
    </dgm:pt>
    <dgm:pt modelId="{AEC32197-DFB4-4146-8720-35CA587F660B}">
      <dgm:prSet phldrT="[Texte]" custT="1"/>
      <dgm:spPr>
        <a:noFill/>
        <a:ln>
          <a:noFill/>
        </a:ln>
      </dgm:spPr>
      <dgm:t>
        <a:bodyPr/>
        <a:lstStyle/>
        <a:p>
          <a:r>
            <a:rPr lang="fr-FR" sz="1400" dirty="0">
              <a:solidFill>
                <a:schemeClr val="tx1"/>
              </a:solidFill>
            </a:rPr>
            <a:t>Développer </a:t>
          </a:r>
          <a:r>
            <a:rPr lang="fr-FR" sz="1400" b="1" dirty="0">
              <a:solidFill>
                <a:schemeClr val="tx1"/>
              </a:solidFill>
            </a:rPr>
            <a:t>une politique d’innovation </a:t>
          </a:r>
          <a:r>
            <a:rPr lang="fr-FR" sz="1400" dirty="0">
              <a:solidFill>
                <a:schemeClr val="tx1"/>
              </a:solidFill>
            </a:rPr>
            <a:t>accompagnant les transformations du système de santé</a:t>
          </a:r>
        </a:p>
      </dgm:t>
    </dgm:pt>
    <dgm:pt modelId="{ABFA845A-1371-4D51-9C4D-F71E135C7CBA}" type="parTrans" cxnId="{B16E9627-4FBA-4C51-B4D0-4AE60A1F1D00}">
      <dgm:prSet/>
      <dgm:spPr/>
      <dgm:t>
        <a:bodyPr/>
        <a:lstStyle/>
        <a:p>
          <a:endParaRPr lang="fr-FR" sz="1200"/>
        </a:p>
      </dgm:t>
    </dgm:pt>
    <dgm:pt modelId="{5B44103A-F5D7-4F31-9F98-48A61E9C08B4}" type="sibTrans" cxnId="{B16E9627-4FBA-4C51-B4D0-4AE60A1F1D00}">
      <dgm:prSet/>
      <dgm:spPr/>
      <dgm:t>
        <a:bodyPr/>
        <a:lstStyle/>
        <a:p>
          <a:endParaRPr lang="fr-FR" sz="1200"/>
        </a:p>
      </dgm:t>
    </dgm:pt>
    <dgm:pt modelId="{D63582F3-456C-4BCF-A942-63580A1D6B8A}" type="pres">
      <dgm:prSet presAssocID="{3EAD59D2-345B-4A39-847F-3A6B802EBF62}" presName="Name0" presStyleCnt="0">
        <dgm:presLayoutVars>
          <dgm:chMax val="7"/>
          <dgm:chPref val="7"/>
          <dgm:dir/>
        </dgm:presLayoutVars>
      </dgm:prSet>
      <dgm:spPr/>
    </dgm:pt>
    <dgm:pt modelId="{B0ED6073-D532-4F48-912C-6C5C672707F3}" type="pres">
      <dgm:prSet presAssocID="{3EAD59D2-345B-4A39-847F-3A6B802EBF62}" presName="Name1" presStyleCnt="0"/>
      <dgm:spPr/>
    </dgm:pt>
    <dgm:pt modelId="{36998EE0-349B-42CC-A776-A1C7F4084F82}" type="pres">
      <dgm:prSet presAssocID="{3EAD59D2-345B-4A39-847F-3A6B802EBF62}" presName="cycle" presStyleCnt="0"/>
      <dgm:spPr/>
    </dgm:pt>
    <dgm:pt modelId="{868B4033-9813-4682-B6A1-966F839DF5BE}" type="pres">
      <dgm:prSet presAssocID="{3EAD59D2-345B-4A39-847F-3A6B802EBF62}" presName="srcNode" presStyleLbl="node1" presStyleIdx="0" presStyleCnt="7"/>
      <dgm:spPr/>
    </dgm:pt>
    <dgm:pt modelId="{08D8B32B-7A8A-4448-BF0C-FC5FBB21A90C}" type="pres">
      <dgm:prSet presAssocID="{3EAD59D2-345B-4A39-847F-3A6B802EBF62}" presName="conn" presStyleLbl="parChTrans1D2" presStyleIdx="0" presStyleCnt="1"/>
      <dgm:spPr/>
    </dgm:pt>
    <dgm:pt modelId="{16EA86BC-052A-4B8D-961B-40696B7058B2}" type="pres">
      <dgm:prSet presAssocID="{3EAD59D2-345B-4A39-847F-3A6B802EBF62}" presName="extraNode" presStyleLbl="node1" presStyleIdx="0" presStyleCnt="7"/>
      <dgm:spPr/>
    </dgm:pt>
    <dgm:pt modelId="{BA2254C2-D5D3-4A90-960E-CD5C871BB3D1}" type="pres">
      <dgm:prSet presAssocID="{3EAD59D2-345B-4A39-847F-3A6B802EBF62}" presName="dstNode" presStyleLbl="node1" presStyleIdx="0" presStyleCnt="7"/>
      <dgm:spPr/>
    </dgm:pt>
    <dgm:pt modelId="{4912E8F3-66E2-4B1E-A334-87AE68E98C3E}" type="pres">
      <dgm:prSet presAssocID="{2CA0CB91-79FB-4FB7-A2CF-2D2870439640}" presName="text_1" presStyleLbl="node1" presStyleIdx="0" presStyleCnt="7" custScaleX="96513">
        <dgm:presLayoutVars>
          <dgm:bulletEnabled val="1"/>
        </dgm:presLayoutVars>
      </dgm:prSet>
      <dgm:spPr/>
    </dgm:pt>
    <dgm:pt modelId="{7F51AC3B-D71E-450A-BECC-4E76782EE8EA}" type="pres">
      <dgm:prSet presAssocID="{2CA0CB91-79FB-4FB7-A2CF-2D2870439640}" presName="accent_1" presStyleCnt="0"/>
      <dgm:spPr/>
    </dgm:pt>
    <dgm:pt modelId="{DA5ECB81-087D-4D0A-BB07-4279800ED6EB}" type="pres">
      <dgm:prSet presAssocID="{2CA0CB91-79FB-4FB7-A2CF-2D2870439640}" presName="accentRepeatNode" presStyleLbl="solidFgAcc1" presStyleIdx="0" presStyleCnt="7"/>
      <dgm:spPr>
        <a:solidFill>
          <a:srgbClr val="99CC00"/>
        </a:solidFill>
        <a:ln>
          <a:solidFill>
            <a:srgbClr val="99CC00"/>
          </a:solidFill>
        </a:ln>
      </dgm:spPr>
    </dgm:pt>
    <dgm:pt modelId="{8AC359C7-C3FA-4E0D-80E0-A2518679287C}" type="pres">
      <dgm:prSet presAssocID="{7D602BCA-D32C-42D1-9206-D68D4B739C55}" presName="text_2" presStyleLbl="node1" presStyleIdx="1" presStyleCnt="7" custLinFactNeighborY="7989">
        <dgm:presLayoutVars>
          <dgm:bulletEnabled val="1"/>
        </dgm:presLayoutVars>
      </dgm:prSet>
      <dgm:spPr/>
    </dgm:pt>
    <dgm:pt modelId="{3C99BEC1-8902-43C7-991A-3AFB8575D15D}" type="pres">
      <dgm:prSet presAssocID="{7D602BCA-D32C-42D1-9206-D68D4B739C55}" presName="accent_2" presStyleCnt="0"/>
      <dgm:spPr/>
    </dgm:pt>
    <dgm:pt modelId="{737248CE-C15D-422F-92D5-18531D9FDC72}" type="pres">
      <dgm:prSet presAssocID="{7D602BCA-D32C-42D1-9206-D68D4B739C55}" presName="accentRepeatNode" presStyleLbl="solidFgAcc1" presStyleIdx="1" presStyleCnt="7"/>
      <dgm:spPr>
        <a:solidFill>
          <a:srgbClr val="C00000"/>
        </a:solidFill>
        <a:ln>
          <a:solidFill>
            <a:srgbClr val="99CC00"/>
          </a:solidFill>
        </a:ln>
      </dgm:spPr>
    </dgm:pt>
    <dgm:pt modelId="{03759AAC-26DC-47B6-970A-623472E39895}" type="pres">
      <dgm:prSet presAssocID="{E52FEB7A-B868-4D55-8901-DD612C644432}" presName="text_3" presStyleLbl="node1" presStyleIdx="2" presStyleCnt="7" custLinFactNeighborY="-12647">
        <dgm:presLayoutVars>
          <dgm:bulletEnabled val="1"/>
        </dgm:presLayoutVars>
      </dgm:prSet>
      <dgm:spPr/>
    </dgm:pt>
    <dgm:pt modelId="{7A06AF45-9664-4A1E-972B-9C9188473FC9}" type="pres">
      <dgm:prSet presAssocID="{E52FEB7A-B868-4D55-8901-DD612C644432}" presName="accent_3" presStyleCnt="0"/>
      <dgm:spPr/>
    </dgm:pt>
    <dgm:pt modelId="{291A62B2-FB30-445C-B98F-99FDB04B9334}" type="pres">
      <dgm:prSet presAssocID="{E52FEB7A-B868-4D55-8901-DD612C644432}" presName="accentRepeatNode" presStyleLbl="solidFgAcc1" presStyleIdx="2" presStyleCnt="7"/>
      <dgm:spPr>
        <a:solidFill>
          <a:srgbClr val="C00000"/>
        </a:solidFill>
        <a:ln>
          <a:solidFill>
            <a:srgbClr val="99CC00"/>
          </a:solidFill>
        </a:ln>
      </dgm:spPr>
    </dgm:pt>
    <dgm:pt modelId="{F9DDA66A-7B73-41B9-9047-3B9720B14CBD}" type="pres">
      <dgm:prSet presAssocID="{FD0A59A6-5BB3-429D-A7BD-EDF94A8ADB88}" presName="text_4" presStyleLbl="node1" presStyleIdx="3" presStyleCnt="7" custScaleY="161385">
        <dgm:presLayoutVars>
          <dgm:bulletEnabled val="1"/>
        </dgm:presLayoutVars>
      </dgm:prSet>
      <dgm:spPr/>
    </dgm:pt>
    <dgm:pt modelId="{04F14E13-AF54-40DA-ACF3-2CC1544AB75A}" type="pres">
      <dgm:prSet presAssocID="{FD0A59A6-5BB3-429D-A7BD-EDF94A8ADB88}" presName="accent_4" presStyleCnt="0"/>
      <dgm:spPr/>
    </dgm:pt>
    <dgm:pt modelId="{FB4AF60F-0F92-4020-8AF7-77FFED1F8538}" type="pres">
      <dgm:prSet presAssocID="{FD0A59A6-5BB3-429D-A7BD-EDF94A8ADB88}" presName="accentRepeatNode" presStyleLbl="solidFgAcc1" presStyleIdx="3" presStyleCnt="7"/>
      <dgm:spPr>
        <a:solidFill>
          <a:srgbClr val="99CC00"/>
        </a:solidFill>
        <a:ln>
          <a:solidFill>
            <a:srgbClr val="99CC00"/>
          </a:solidFill>
        </a:ln>
      </dgm:spPr>
    </dgm:pt>
    <dgm:pt modelId="{77807E74-3C29-41E2-A802-F6C9F0ADA196}" type="pres">
      <dgm:prSet presAssocID="{20EBD665-EAF3-491B-9997-415815DB95DF}" presName="text_5" presStyleLbl="node1" presStyleIdx="4" presStyleCnt="7" custLinFactNeighborY="24619">
        <dgm:presLayoutVars>
          <dgm:bulletEnabled val="1"/>
        </dgm:presLayoutVars>
      </dgm:prSet>
      <dgm:spPr/>
    </dgm:pt>
    <dgm:pt modelId="{2B10A6EA-21E9-48CC-95CB-FB077369BF0A}" type="pres">
      <dgm:prSet presAssocID="{20EBD665-EAF3-491B-9997-415815DB95DF}" presName="accent_5" presStyleCnt="0"/>
      <dgm:spPr/>
    </dgm:pt>
    <dgm:pt modelId="{8BFA880B-3FF9-4548-BFE1-726FBE740C85}" type="pres">
      <dgm:prSet presAssocID="{20EBD665-EAF3-491B-9997-415815DB95DF}" presName="accentRepeatNode" presStyleLbl="solidFgAcc1" presStyleIdx="4" presStyleCnt="7"/>
      <dgm:spPr>
        <a:solidFill>
          <a:srgbClr val="99CC00"/>
        </a:solidFill>
        <a:ln>
          <a:solidFill>
            <a:srgbClr val="99CC00"/>
          </a:solidFill>
        </a:ln>
      </dgm:spPr>
    </dgm:pt>
    <dgm:pt modelId="{B767DF80-532C-4062-8EED-888E7B8A4C72}" type="pres">
      <dgm:prSet presAssocID="{CD488EC4-02B4-4738-9015-08C4731184E1}" presName="text_6" presStyleLbl="node1" presStyleIdx="5" presStyleCnt="7">
        <dgm:presLayoutVars>
          <dgm:bulletEnabled val="1"/>
        </dgm:presLayoutVars>
      </dgm:prSet>
      <dgm:spPr/>
    </dgm:pt>
    <dgm:pt modelId="{90D2A7EC-EFCC-4955-A346-BCF2F1070814}" type="pres">
      <dgm:prSet presAssocID="{CD488EC4-02B4-4738-9015-08C4731184E1}" presName="accent_6" presStyleCnt="0"/>
      <dgm:spPr/>
    </dgm:pt>
    <dgm:pt modelId="{8A6935FF-B1FA-40AA-BC83-4B318D40818E}" type="pres">
      <dgm:prSet presAssocID="{CD488EC4-02B4-4738-9015-08C4731184E1}" presName="accentRepeatNode" presStyleLbl="solidFgAcc1" presStyleIdx="5" presStyleCnt="7"/>
      <dgm:spPr>
        <a:solidFill>
          <a:srgbClr val="C00000"/>
        </a:solidFill>
        <a:ln>
          <a:solidFill>
            <a:srgbClr val="99CC00"/>
          </a:solidFill>
        </a:ln>
      </dgm:spPr>
    </dgm:pt>
    <dgm:pt modelId="{36F4D7F8-7B13-461E-9862-524A4EC7FFC2}" type="pres">
      <dgm:prSet presAssocID="{AEC32197-DFB4-4146-8720-35CA587F660B}" presName="text_7" presStyleLbl="node1" presStyleIdx="6" presStyleCnt="7">
        <dgm:presLayoutVars>
          <dgm:bulletEnabled val="1"/>
        </dgm:presLayoutVars>
      </dgm:prSet>
      <dgm:spPr/>
    </dgm:pt>
    <dgm:pt modelId="{B711F1C1-B252-4774-B4CE-545C0393BC4A}" type="pres">
      <dgm:prSet presAssocID="{AEC32197-DFB4-4146-8720-35CA587F660B}" presName="accent_7" presStyleCnt="0"/>
      <dgm:spPr/>
    </dgm:pt>
    <dgm:pt modelId="{E1F2D386-0F43-48E9-B5D9-575E6E1767DF}" type="pres">
      <dgm:prSet presAssocID="{AEC32197-DFB4-4146-8720-35CA587F660B}" presName="accentRepeatNode" presStyleLbl="solidFgAcc1" presStyleIdx="6" presStyleCnt="7"/>
      <dgm:spPr>
        <a:solidFill>
          <a:srgbClr val="C00000"/>
        </a:solidFill>
        <a:ln>
          <a:solidFill>
            <a:srgbClr val="99CC00"/>
          </a:solidFill>
        </a:ln>
      </dgm:spPr>
    </dgm:pt>
  </dgm:ptLst>
  <dgm:cxnLst>
    <dgm:cxn modelId="{0339D309-42A1-40CD-A55C-B1F71B2F16C4}" type="presOf" srcId="{E52FEB7A-B868-4D55-8901-DD612C644432}" destId="{03759AAC-26DC-47B6-970A-623472E39895}" srcOrd="0" destOrd="0" presId="urn:microsoft.com/office/officeart/2008/layout/VerticalCurvedList"/>
    <dgm:cxn modelId="{1DBC9B20-EC58-41C9-AC80-9B5080963278}" type="presOf" srcId="{20EBD665-EAF3-491B-9997-415815DB95DF}" destId="{77807E74-3C29-41E2-A802-F6C9F0ADA196}" srcOrd="0" destOrd="0" presId="urn:microsoft.com/office/officeart/2008/layout/VerticalCurvedList"/>
    <dgm:cxn modelId="{B16E9627-4FBA-4C51-B4D0-4AE60A1F1D00}" srcId="{3EAD59D2-345B-4A39-847F-3A6B802EBF62}" destId="{AEC32197-DFB4-4146-8720-35CA587F660B}" srcOrd="6" destOrd="0" parTransId="{ABFA845A-1371-4D51-9C4D-F71E135C7CBA}" sibTransId="{5B44103A-F5D7-4F31-9F98-48A61E9C08B4}"/>
    <dgm:cxn modelId="{5C076B2E-7816-414F-A37B-83770741EE99}" type="presOf" srcId="{CD488EC4-02B4-4738-9015-08C4731184E1}" destId="{B767DF80-532C-4062-8EED-888E7B8A4C72}" srcOrd="0" destOrd="0" presId="urn:microsoft.com/office/officeart/2008/layout/VerticalCurvedList"/>
    <dgm:cxn modelId="{D868AD41-B71F-4ECD-88F0-61EB988C2248}" type="presOf" srcId="{5F32E93E-BD61-4D6B-A66B-33983A70AA71}" destId="{08D8B32B-7A8A-4448-BF0C-FC5FBB21A90C}" srcOrd="0" destOrd="0" presId="urn:microsoft.com/office/officeart/2008/layout/VerticalCurvedList"/>
    <dgm:cxn modelId="{7EFF1863-693A-4911-B113-2D4907BB5964}" srcId="{3EAD59D2-345B-4A39-847F-3A6B802EBF62}" destId="{2CA0CB91-79FB-4FB7-A2CF-2D2870439640}" srcOrd="0" destOrd="0" parTransId="{0EE66B2F-A4FA-4F14-B1F9-FACF6494E9A1}" sibTransId="{5F32E93E-BD61-4D6B-A66B-33983A70AA71}"/>
    <dgm:cxn modelId="{C79C4366-0A10-4586-93D8-F33257B3172F}" type="presOf" srcId="{FD0A59A6-5BB3-429D-A7BD-EDF94A8ADB88}" destId="{F9DDA66A-7B73-41B9-9047-3B9720B14CBD}" srcOrd="0" destOrd="0" presId="urn:microsoft.com/office/officeart/2008/layout/VerticalCurvedList"/>
    <dgm:cxn modelId="{7C27456E-C03A-40EF-8F36-9E071CA07466}" srcId="{3EAD59D2-345B-4A39-847F-3A6B802EBF62}" destId="{7D602BCA-D32C-42D1-9206-D68D4B739C55}" srcOrd="1" destOrd="0" parTransId="{AE299E98-8305-487C-AD2E-1E37E5D7B8D7}" sibTransId="{DBC61B50-5541-4F15-AB03-84D6D282CEE2}"/>
    <dgm:cxn modelId="{E3294374-8759-4D5F-A0C6-A9AC5CD4F557}" type="presOf" srcId="{AEC32197-DFB4-4146-8720-35CA587F660B}" destId="{36F4D7F8-7B13-461E-9862-524A4EC7FFC2}" srcOrd="0" destOrd="0" presId="urn:microsoft.com/office/officeart/2008/layout/VerticalCurvedList"/>
    <dgm:cxn modelId="{415FB57A-50C0-4765-B3D6-37E81BF5E21B}" srcId="{3EAD59D2-345B-4A39-847F-3A6B802EBF62}" destId="{E52FEB7A-B868-4D55-8901-DD612C644432}" srcOrd="2" destOrd="0" parTransId="{D0695D28-7F77-4980-A9EC-ED8E7BDC07D1}" sibTransId="{45F53D87-ACB4-4662-990D-9BAB5D2C3464}"/>
    <dgm:cxn modelId="{E0618E7D-BC74-43F4-A536-F8E19AFA70D2}" srcId="{3EAD59D2-345B-4A39-847F-3A6B802EBF62}" destId="{FD0A59A6-5BB3-429D-A7BD-EDF94A8ADB88}" srcOrd="3" destOrd="0" parTransId="{190BBE87-E36D-4757-ADBC-99981AFCA238}" sibTransId="{4B070FA2-7984-4F9E-96ED-664D52B96059}"/>
    <dgm:cxn modelId="{DBF78480-7AA1-47DD-8FFE-D5F880ADBC25}" srcId="{3EAD59D2-345B-4A39-847F-3A6B802EBF62}" destId="{CD488EC4-02B4-4738-9015-08C4731184E1}" srcOrd="5" destOrd="0" parTransId="{767F8D8A-C109-4E56-8C95-BCC971DD9D84}" sibTransId="{763F9E97-FFEC-4058-A8BD-35B53AC601CB}"/>
    <dgm:cxn modelId="{BCE5A495-87F1-467A-A093-8768042294D3}" srcId="{3EAD59D2-345B-4A39-847F-3A6B802EBF62}" destId="{20EBD665-EAF3-491B-9997-415815DB95DF}" srcOrd="4" destOrd="0" parTransId="{72D850E0-2FA6-4A64-842A-98417095BE74}" sibTransId="{412CBC3F-2FDE-40F5-9444-12A5D119A9AD}"/>
    <dgm:cxn modelId="{FD9675A1-CD48-4EAF-9FFD-9F65CAE41C33}" type="presOf" srcId="{7D602BCA-D32C-42D1-9206-D68D4B739C55}" destId="{8AC359C7-C3FA-4E0D-80E0-A2518679287C}" srcOrd="0" destOrd="0" presId="urn:microsoft.com/office/officeart/2008/layout/VerticalCurvedList"/>
    <dgm:cxn modelId="{C89E92A9-13B9-4007-A92E-BF25EFF2D54D}" type="presOf" srcId="{3EAD59D2-345B-4A39-847F-3A6B802EBF62}" destId="{D63582F3-456C-4BCF-A942-63580A1D6B8A}" srcOrd="0" destOrd="0" presId="urn:microsoft.com/office/officeart/2008/layout/VerticalCurvedList"/>
    <dgm:cxn modelId="{AC66C4D8-468A-4008-A122-79DDD2875967}" type="presOf" srcId="{2CA0CB91-79FB-4FB7-A2CF-2D2870439640}" destId="{4912E8F3-66E2-4B1E-A334-87AE68E98C3E}" srcOrd="0" destOrd="0" presId="urn:microsoft.com/office/officeart/2008/layout/VerticalCurvedList"/>
    <dgm:cxn modelId="{75B9EC9E-C4B2-49CE-A387-993585FC54F2}" type="presParOf" srcId="{D63582F3-456C-4BCF-A942-63580A1D6B8A}" destId="{B0ED6073-D532-4F48-912C-6C5C672707F3}" srcOrd="0" destOrd="0" presId="urn:microsoft.com/office/officeart/2008/layout/VerticalCurvedList"/>
    <dgm:cxn modelId="{4ACDF7B9-3CDE-4B2C-AB2A-427B73E23C2F}" type="presParOf" srcId="{B0ED6073-D532-4F48-912C-6C5C672707F3}" destId="{36998EE0-349B-42CC-A776-A1C7F4084F82}" srcOrd="0" destOrd="0" presId="urn:microsoft.com/office/officeart/2008/layout/VerticalCurvedList"/>
    <dgm:cxn modelId="{BCA6E4BA-FDAC-40C8-A09E-94D658893133}" type="presParOf" srcId="{36998EE0-349B-42CC-A776-A1C7F4084F82}" destId="{868B4033-9813-4682-B6A1-966F839DF5BE}" srcOrd="0" destOrd="0" presId="urn:microsoft.com/office/officeart/2008/layout/VerticalCurvedList"/>
    <dgm:cxn modelId="{3432E036-525E-42EE-A172-D306BC760C26}" type="presParOf" srcId="{36998EE0-349B-42CC-A776-A1C7F4084F82}" destId="{08D8B32B-7A8A-4448-BF0C-FC5FBB21A90C}" srcOrd="1" destOrd="0" presId="urn:microsoft.com/office/officeart/2008/layout/VerticalCurvedList"/>
    <dgm:cxn modelId="{8E916158-8062-4EE3-A418-217730ACAB59}" type="presParOf" srcId="{36998EE0-349B-42CC-A776-A1C7F4084F82}" destId="{16EA86BC-052A-4B8D-961B-40696B7058B2}" srcOrd="2" destOrd="0" presId="urn:microsoft.com/office/officeart/2008/layout/VerticalCurvedList"/>
    <dgm:cxn modelId="{E342EA9B-B42A-4B4D-915C-CC07886E1146}" type="presParOf" srcId="{36998EE0-349B-42CC-A776-A1C7F4084F82}" destId="{BA2254C2-D5D3-4A90-960E-CD5C871BB3D1}" srcOrd="3" destOrd="0" presId="urn:microsoft.com/office/officeart/2008/layout/VerticalCurvedList"/>
    <dgm:cxn modelId="{F4A93376-89C9-4092-9AAA-0E355CD4C1CE}" type="presParOf" srcId="{B0ED6073-D532-4F48-912C-6C5C672707F3}" destId="{4912E8F3-66E2-4B1E-A334-87AE68E98C3E}" srcOrd="1" destOrd="0" presId="urn:microsoft.com/office/officeart/2008/layout/VerticalCurvedList"/>
    <dgm:cxn modelId="{FFC34BB1-52F1-41A4-8023-663C1DA3DEDC}" type="presParOf" srcId="{B0ED6073-D532-4F48-912C-6C5C672707F3}" destId="{7F51AC3B-D71E-450A-BECC-4E76782EE8EA}" srcOrd="2" destOrd="0" presId="urn:microsoft.com/office/officeart/2008/layout/VerticalCurvedList"/>
    <dgm:cxn modelId="{D0D4707C-0FF5-485B-968A-2F08431CD8FD}" type="presParOf" srcId="{7F51AC3B-D71E-450A-BECC-4E76782EE8EA}" destId="{DA5ECB81-087D-4D0A-BB07-4279800ED6EB}" srcOrd="0" destOrd="0" presId="urn:microsoft.com/office/officeart/2008/layout/VerticalCurvedList"/>
    <dgm:cxn modelId="{189F0B60-D5BA-4211-9D0A-92D17EBD11DB}" type="presParOf" srcId="{B0ED6073-D532-4F48-912C-6C5C672707F3}" destId="{8AC359C7-C3FA-4E0D-80E0-A2518679287C}" srcOrd="3" destOrd="0" presId="urn:microsoft.com/office/officeart/2008/layout/VerticalCurvedList"/>
    <dgm:cxn modelId="{662E05B8-55AF-4FCD-89BF-DB67CA941271}" type="presParOf" srcId="{B0ED6073-D532-4F48-912C-6C5C672707F3}" destId="{3C99BEC1-8902-43C7-991A-3AFB8575D15D}" srcOrd="4" destOrd="0" presId="urn:microsoft.com/office/officeart/2008/layout/VerticalCurvedList"/>
    <dgm:cxn modelId="{D456E0F3-20FF-4517-B8B9-769CB81426FD}" type="presParOf" srcId="{3C99BEC1-8902-43C7-991A-3AFB8575D15D}" destId="{737248CE-C15D-422F-92D5-18531D9FDC72}" srcOrd="0" destOrd="0" presId="urn:microsoft.com/office/officeart/2008/layout/VerticalCurvedList"/>
    <dgm:cxn modelId="{82E57591-33C8-482E-A78B-8FD76975C0A7}" type="presParOf" srcId="{B0ED6073-D532-4F48-912C-6C5C672707F3}" destId="{03759AAC-26DC-47B6-970A-623472E39895}" srcOrd="5" destOrd="0" presId="urn:microsoft.com/office/officeart/2008/layout/VerticalCurvedList"/>
    <dgm:cxn modelId="{5182B0D5-4260-40D7-B1CE-174E97BD4B85}" type="presParOf" srcId="{B0ED6073-D532-4F48-912C-6C5C672707F3}" destId="{7A06AF45-9664-4A1E-972B-9C9188473FC9}" srcOrd="6" destOrd="0" presId="urn:microsoft.com/office/officeart/2008/layout/VerticalCurvedList"/>
    <dgm:cxn modelId="{6D0541E8-A296-4281-8189-D46727FF107C}" type="presParOf" srcId="{7A06AF45-9664-4A1E-972B-9C9188473FC9}" destId="{291A62B2-FB30-445C-B98F-99FDB04B9334}" srcOrd="0" destOrd="0" presId="urn:microsoft.com/office/officeart/2008/layout/VerticalCurvedList"/>
    <dgm:cxn modelId="{34194CD3-33DC-46E0-8C5A-334B9DC65309}" type="presParOf" srcId="{B0ED6073-D532-4F48-912C-6C5C672707F3}" destId="{F9DDA66A-7B73-41B9-9047-3B9720B14CBD}" srcOrd="7" destOrd="0" presId="urn:microsoft.com/office/officeart/2008/layout/VerticalCurvedList"/>
    <dgm:cxn modelId="{12EB6F9E-FA12-4113-A1D0-5613EA176D97}" type="presParOf" srcId="{B0ED6073-D532-4F48-912C-6C5C672707F3}" destId="{04F14E13-AF54-40DA-ACF3-2CC1544AB75A}" srcOrd="8" destOrd="0" presId="urn:microsoft.com/office/officeart/2008/layout/VerticalCurvedList"/>
    <dgm:cxn modelId="{A96B9D88-AA99-4DBB-A05C-0EB157F046AC}" type="presParOf" srcId="{04F14E13-AF54-40DA-ACF3-2CC1544AB75A}" destId="{FB4AF60F-0F92-4020-8AF7-77FFED1F8538}" srcOrd="0" destOrd="0" presId="urn:microsoft.com/office/officeart/2008/layout/VerticalCurvedList"/>
    <dgm:cxn modelId="{DDF09BD4-11EE-42AE-AF37-BC6FD9B1BAF6}" type="presParOf" srcId="{B0ED6073-D532-4F48-912C-6C5C672707F3}" destId="{77807E74-3C29-41E2-A802-F6C9F0ADA196}" srcOrd="9" destOrd="0" presId="urn:microsoft.com/office/officeart/2008/layout/VerticalCurvedList"/>
    <dgm:cxn modelId="{7B49C9F1-6012-499C-A25E-8C1E6FED3435}" type="presParOf" srcId="{B0ED6073-D532-4F48-912C-6C5C672707F3}" destId="{2B10A6EA-21E9-48CC-95CB-FB077369BF0A}" srcOrd="10" destOrd="0" presId="urn:microsoft.com/office/officeart/2008/layout/VerticalCurvedList"/>
    <dgm:cxn modelId="{049CAD22-EB6B-49D9-9AEA-FAFF3E30D340}" type="presParOf" srcId="{2B10A6EA-21E9-48CC-95CB-FB077369BF0A}" destId="{8BFA880B-3FF9-4548-BFE1-726FBE740C85}" srcOrd="0" destOrd="0" presId="urn:microsoft.com/office/officeart/2008/layout/VerticalCurvedList"/>
    <dgm:cxn modelId="{B423A3C4-BB33-4C93-82E8-132BFC860247}" type="presParOf" srcId="{B0ED6073-D532-4F48-912C-6C5C672707F3}" destId="{B767DF80-532C-4062-8EED-888E7B8A4C72}" srcOrd="11" destOrd="0" presId="urn:microsoft.com/office/officeart/2008/layout/VerticalCurvedList"/>
    <dgm:cxn modelId="{696C702C-A708-4D6F-93DF-AFC2B82EB9FE}" type="presParOf" srcId="{B0ED6073-D532-4F48-912C-6C5C672707F3}" destId="{90D2A7EC-EFCC-4955-A346-BCF2F1070814}" srcOrd="12" destOrd="0" presId="urn:microsoft.com/office/officeart/2008/layout/VerticalCurvedList"/>
    <dgm:cxn modelId="{6672F75B-3479-465C-949D-3AA0838136A5}" type="presParOf" srcId="{90D2A7EC-EFCC-4955-A346-BCF2F1070814}" destId="{8A6935FF-B1FA-40AA-BC83-4B318D40818E}" srcOrd="0" destOrd="0" presId="urn:microsoft.com/office/officeart/2008/layout/VerticalCurvedList"/>
    <dgm:cxn modelId="{D737DAA7-7E74-48A4-A1BA-9D0A6BEEB9C5}" type="presParOf" srcId="{B0ED6073-D532-4F48-912C-6C5C672707F3}" destId="{36F4D7F8-7B13-461E-9862-524A4EC7FFC2}" srcOrd="13" destOrd="0" presId="urn:microsoft.com/office/officeart/2008/layout/VerticalCurvedList"/>
    <dgm:cxn modelId="{359722E6-0F31-4687-8640-CF84391398C0}" type="presParOf" srcId="{B0ED6073-D532-4F48-912C-6C5C672707F3}" destId="{B711F1C1-B252-4774-B4CE-545C0393BC4A}" srcOrd="14" destOrd="0" presId="urn:microsoft.com/office/officeart/2008/layout/VerticalCurvedList"/>
    <dgm:cxn modelId="{CB4EF902-7A05-44D7-8789-96CA44296444}" type="presParOf" srcId="{B711F1C1-B252-4774-B4CE-545C0393BC4A}" destId="{E1F2D386-0F43-48E9-B5D9-575E6E1767DF}" srcOrd="0" destOrd="0" presId="urn:microsoft.com/office/officeart/2008/layout/VerticalCurvedList"/>
  </dgm:cxnLst>
  <dgm:bg>
    <a:solidFill>
      <a:schemeClr val="lt1">
        <a:hueOff val="0"/>
        <a:satOff val="0"/>
        <a:lumOff val="0"/>
      </a:schemeClr>
    </a:solidFill>
  </dgm:bg>
  <dgm:whole>
    <a:ln>
      <a:solidFill>
        <a:schemeClr val="accent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AD59D2-345B-4A39-847F-3A6B802EBF62}"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fr-FR"/>
        </a:p>
      </dgm:t>
    </dgm:pt>
    <dgm:pt modelId="{282313C8-0B9C-46DA-B992-D8834643A239}">
      <dgm:prSet custT="1"/>
      <dgm:spPr>
        <a:ln>
          <a:noFill/>
        </a:ln>
      </dgm:spPr>
      <dgm:t>
        <a:bodyPr/>
        <a:lstStyle/>
        <a:p>
          <a:r>
            <a:rPr lang="fr-FR" sz="1400" b="0" dirty="0"/>
            <a:t>La répartition territoriale des activités de soins autorisées , des EML et des laboratoires de biologie médicale et de génétique</a:t>
          </a:r>
        </a:p>
      </dgm:t>
    </dgm:pt>
    <dgm:pt modelId="{E04D603D-FE93-4096-9801-2333B4F10E73}" type="parTrans" cxnId="{E76C899A-E894-4201-91A9-871B4C836814}">
      <dgm:prSet/>
      <dgm:spPr/>
      <dgm:t>
        <a:bodyPr/>
        <a:lstStyle/>
        <a:p>
          <a:endParaRPr lang="fr-FR" b="0"/>
        </a:p>
      </dgm:t>
    </dgm:pt>
    <dgm:pt modelId="{91A3E55A-A7E4-4FF8-97BB-35FB2A9214FD}" type="sibTrans" cxnId="{E76C899A-E894-4201-91A9-871B4C836814}">
      <dgm:prSet/>
      <dgm:spPr/>
      <dgm:t>
        <a:bodyPr/>
        <a:lstStyle/>
        <a:p>
          <a:endParaRPr lang="fr-FR" b="0"/>
        </a:p>
      </dgm:t>
    </dgm:pt>
    <dgm:pt modelId="{2877AAE3-197A-4017-AB79-380D12F9084E}">
      <dgm:prSet custT="1"/>
      <dgm:spPr>
        <a:ln>
          <a:noFill/>
        </a:ln>
      </dgm:spPr>
      <dgm:t>
        <a:bodyPr/>
        <a:lstStyle/>
        <a:p>
          <a:r>
            <a:rPr lang="fr-FR" sz="1400" b="0" dirty="0"/>
            <a:t>Une </a:t>
          </a:r>
          <a:r>
            <a:rPr lang="fr-FR" sz="1400" b="1" dirty="0"/>
            <a:t>permanence des soins </a:t>
          </a:r>
          <a:r>
            <a:rPr lang="fr-FR" sz="1400" b="0" dirty="0"/>
            <a:t>en établissement de santé organisé</a:t>
          </a:r>
        </a:p>
      </dgm:t>
    </dgm:pt>
    <dgm:pt modelId="{E072CF56-6516-4BF5-B9CF-576C4F445411}" type="parTrans" cxnId="{2ACD0311-63AF-43BA-A25F-BC4D51E30858}">
      <dgm:prSet/>
      <dgm:spPr/>
      <dgm:t>
        <a:bodyPr/>
        <a:lstStyle/>
        <a:p>
          <a:endParaRPr lang="fr-FR" b="0"/>
        </a:p>
      </dgm:t>
    </dgm:pt>
    <dgm:pt modelId="{EAB1F80B-267F-45CE-B382-88B71E0A82D2}" type="sibTrans" cxnId="{2ACD0311-63AF-43BA-A25F-BC4D51E30858}">
      <dgm:prSet/>
      <dgm:spPr/>
      <dgm:t>
        <a:bodyPr/>
        <a:lstStyle/>
        <a:p>
          <a:endParaRPr lang="fr-FR" b="0"/>
        </a:p>
      </dgm:t>
    </dgm:pt>
    <dgm:pt modelId="{5C47EA7A-6199-46BC-81C1-009731567793}">
      <dgm:prSet custT="1"/>
      <dgm:spPr>
        <a:ln>
          <a:noFill/>
        </a:ln>
      </dgm:spPr>
      <dgm:t>
        <a:bodyPr/>
        <a:lstStyle/>
        <a:p>
          <a:r>
            <a:rPr lang="fr-FR" sz="1400" b="0" dirty="0"/>
            <a:t>Un système de santé en capacité de faire face à toute </a:t>
          </a:r>
          <a:r>
            <a:rPr lang="fr-FR" sz="1400" b="1" dirty="0"/>
            <a:t>situation sanitaire exceptionnelle</a:t>
          </a:r>
        </a:p>
      </dgm:t>
    </dgm:pt>
    <dgm:pt modelId="{C707DF76-C3F6-45BD-8EFD-691B8835C9DA}" type="parTrans" cxnId="{DB324C0D-79BB-44DB-9D60-A4906CCA20CE}">
      <dgm:prSet/>
      <dgm:spPr/>
      <dgm:t>
        <a:bodyPr/>
        <a:lstStyle/>
        <a:p>
          <a:endParaRPr lang="fr-FR" b="0"/>
        </a:p>
      </dgm:t>
    </dgm:pt>
    <dgm:pt modelId="{A00F9066-6012-457D-B0B0-F42C540521DA}" type="sibTrans" cxnId="{DB324C0D-79BB-44DB-9D60-A4906CCA20CE}">
      <dgm:prSet/>
      <dgm:spPr/>
      <dgm:t>
        <a:bodyPr/>
        <a:lstStyle/>
        <a:p>
          <a:endParaRPr lang="fr-FR" b="0"/>
        </a:p>
      </dgm:t>
    </dgm:pt>
    <dgm:pt modelId="{05E52FA2-911E-4BEB-A6CB-27D7CAE8A4EE}">
      <dgm:prSet custT="1"/>
      <dgm:spPr>
        <a:ln>
          <a:noFill/>
        </a:ln>
      </dgm:spPr>
      <dgm:t>
        <a:bodyPr/>
        <a:lstStyle/>
        <a:p>
          <a:r>
            <a:rPr lang="fr-FR" sz="1400" b="0" dirty="0"/>
            <a:t>Encourager la </a:t>
          </a:r>
          <a:r>
            <a:rPr lang="fr-FR" sz="1400" b="1" dirty="0"/>
            <a:t>coopération transfrontalière </a:t>
          </a:r>
          <a:r>
            <a:rPr lang="fr-FR" sz="1400" b="0" dirty="0"/>
            <a:t>afin de faciliter l’accès aux soins</a:t>
          </a:r>
        </a:p>
      </dgm:t>
    </dgm:pt>
    <dgm:pt modelId="{8A2E8D6C-9DAC-45C3-A696-2C3BF0FE4AFC}" type="parTrans" cxnId="{BB785F83-3F18-43C0-A6BD-D7B42EE34F2F}">
      <dgm:prSet/>
      <dgm:spPr/>
      <dgm:t>
        <a:bodyPr/>
        <a:lstStyle/>
        <a:p>
          <a:endParaRPr lang="fr-FR" b="0"/>
        </a:p>
      </dgm:t>
    </dgm:pt>
    <dgm:pt modelId="{2C31027D-7F8E-4308-A424-EA292D4340E2}" type="sibTrans" cxnId="{BB785F83-3F18-43C0-A6BD-D7B42EE34F2F}">
      <dgm:prSet/>
      <dgm:spPr/>
      <dgm:t>
        <a:bodyPr/>
        <a:lstStyle/>
        <a:p>
          <a:endParaRPr lang="fr-FR" b="0"/>
        </a:p>
      </dgm:t>
    </dgm:pt>
    <dgm:pt modelId="{D63582F3-456C-4BCF-A942-63580A1D6B8A}" type="pres">
      <dgm:prSet presAssocID="{3EAD59D2-345B-4A39-847F-3A6B802EBF62}" presName="Name0" presStyleCnt="0">
        <dgm:presLayoutVars>
          <dgm:chMax val="7"/>
          <dgm:chPref val="7"/>
          <dgm:dir/>
        </dgm:presLayoutVars>
      </dgm:prSet>
      <dgm:spPr/>
    </dgm:pt>
    <dgm:pt modelId="{B0ED6073-D532-4F48-912C-6C5C672707F3}" type="pres">
      <dgm:prSet presAssocID="{3EAD59D2-345B-4A39-847F-3A6B802EBF62}" presName="Name1" presStyleCnt="0"/>
      <dgm:spPr/>
    </dgm:pt>
    <dgm:pt modelId="{36998EE0-349B-42CC-A776-A1C7F4084F82}" type="pres">
      <dgm:prSet presAssocID="{3EAD59D2-345B-4A39-847F-3A6B802EBF62}" presName="cycle" presStyleCnt="0"/>
      <dgm:spPr/>
    </dgm:pt>
    <dgm:pt modelId="{868B4033-9813-4682-B6A1-966F839DF5BE}" type="pres">
      <dgm:prSet presAssocID="{3EAD59D2-345B-4A39-847F-3A6B802EBF62}" presName="srcNode" presStyleLbl="node1" presStyleIdx="0" presStyleCnt="4"/>
      <dgm:spPr/>
    </dgm:pt>
    <dgm:pt modelId="{08D8B32B-7A8A-4448-BF0C-FC5FBB21A90C}" type="pres">
      <dgm:prSet presAssocID="{3EAD59D2-345B-4A39-847F-3A6B802EBF62}" presName="conn" presStyleLbl="parChTrans1D2" presStyleIdx="0" presStyleCnt="1"/>
      <dgm:spPr/>
    </dgm:pt>
    <dgm:pt modelId="{16EA86BC-052A-4B8D-961B-40696B7058B2}" type="pres">
      <dgm:prSet presAssocID="{3EAD59D2-345B-4A39-847F-3A6B802EBF62}" presName="extraNode" presStyleLbl="node1" presStyleIdx="0" presStyleCnt="4"/>
      <dgm:spPr/>
    </dgm:pt>
    <dgm:pt modelId="{BA2254C2-D5D3-4A90-960E-CD5C871BB3D1}" type="pres">
      <dgm:prSet presAssocID="{3EAD59D2-345B-4A39-847F-3A6B802EBF62}" presName="dstNode" presStyleLbl="node1" presStyleIdx="0" presStyleCnt="4"/>
      <dgm:spPr/>
    </dgm:pt>
    <dgm:pt modelId="{0E8F3ADB-2A81-4E9D-B341-9C96BF3305F8}" type="pres">
      <dgm:prSet presAssocID="{282313C8-0B9C-46DA-B992-D8834643A239}" presName="text_1" presStyleLbl="node1" presStyleIdx="0" presStyleCnt="4">
        <dgm:presLayoutVars>
          <dgm:bulletEnabled val="1"/>
        </dgm:presLayoutVars>
      </dgm:prSet>
      <dgm:spPr/>
    </dgm:pt>
    <dgm:pt modelId="{6024F5C5-349D-4EFB-9411-6EC5525754A6}" type="pres">
      <dgm:prSet presAssocID="{282313C8-0B9C-46DA-B992-D8834643A239}" presName="accent_1" presStyleCnt="0"/>
      <dgm:spPr/>
    </dgm:pt>
    <dgm:pt modelId="{4F773C7C-22AD-491A-9A51-8429A5152967}" type="pres">
      <dgm:prSet presAssocID="{282313C8-0B9C-46DA-B992-D8834643A239}" presName="accentRepeatNode" presStyleLbl="solidFgAcc1" presStyleIdx="0" presStyleCnt="4"/>
      <dgm:spPr>
        <a:solidFill>
          <a:srgbClr val="99CC00"/>
        </a:solidFill>
        <a:ln>
          <a:noFill/>
        </a:ln>
      </dgm:spPr>
    </dgm:pt>
    <dgm:pt modelId="{D3CF81F7-DD3F-4A40-8357-462F5C90374E}" type="pres">
      <dgm:prSet presAssocID="{2877AAE3-197A-4017-AB79-380D12F9084E}" presName="text_2" presStyleLbl="node1" presStyleIdx="1" presStyleCnt="4">
        <dgm:presLayoutVars>
          <dgm:bulletEnabled val="1"/>
        </dgm:presLayoutVars>
      </dgm:prSet>
      <dgm:spPr/>
    </dgm:pt>
    <dgm:pt modelId="{609CEBC2-8FD1-4AF5-9F6C-E529D8BEEBA9}" type="pres">
      <dgm:prSet presAssocID="{2877AAE3-197A-4017-AB79-380D12F9084E}" presName="accent_2" presStyleCnt="0"/>
      <dgm:spPr/>
    </dgm:pt>
    <dgm:pt modelId="{7CCBEC20-4E7D-4670-B4F4-68FBA0E601D3}" type="pres">
      <dgm:prSet presAssocID="{2877AAE3-197A-4017-AB79-380D12F9084E}" presName="accentRepeatNode" presStyleLbl="solidFgAcc1" presStyleIdx="1" presStyleCnt="4"/>
      <dgm:spPr>
        <a:solidFill>
          <a:srgbClr val="99CC00"/>
        </a:solidFill>
        <a:ln>
          <a:noFill/>
        </a:ln>
      </dgm:spPr>
    </dgm:pt>
    <dgm:pt modelId="{B7302AC8-2051-444F-858B-10D1FB9D24FA}" type="pres">
      <dgm:prSet presAssocID="{5C47EA7A-6199-46BC-81C1-009731567793}" presName="text_3" presStyleLbl="node1" presStyleIdx="2" presStyleCnt="4">
        <dgm:presLayoutVars>
          <dgm:bulletEnabled val="1"/>
        </dgm:presLayoutVars>
      </dgm:prSet>
      <dgm:spPr/>
    </dgm:pt>
    <dgm:pt modelId="{44CB9B88-7811-43ED-9402-20547C2E3E74}" type="pres">
      <dgm:prSet presAssocID="{5C47EA7A-6199-46BC-81C1-009731567793}" presName="accent_3" presStyleCnt="0"/>
      <dgm:spPr/>
    </dgm:pt>
    <dgm:pt modelId="{F83AC2AF-94B5-4495-BB70-A48CDDED10FE}" type="pres">
      <dgm:prSet presAssocID="{5C47EA7A-6199-46BC-81C1-009731567793}" presName="accentRepeatNode" presStyleLbl="solidFgAcc1" presStyleIdx="2" presStyleCnt="4"/>
      <dgm:spPr>
        <a:solidFill>
          <a:srgbClr val="99CC00"/>
        </a:solidFill>
        <a:ln>
          <a:noFill/>
        </a:ln>
      </dgm:spPr>
    </dgm:pt>
    <dgm:pt modelId="{38467612-BD43-4558-983C-6079CA778878}" type="pres">
      <dgm:prSet presAssocID="{05E52FA2-911E-4BEB-A6CB-27D7CAE8A4EE}" presName="text_4" presStyleLbl="node1" presStyleIdx="3" presStyleCnt="4">
        <dgm:presLayoutVars>
          <dgm:bulletEnabled val="1"/>
        </dgm:presLayoutVars>
      </dgm:prSet>
      <dgm:spPr/>
    </dgm:pt>
    <dgm:pt modelId="{29414BA1-B886-443E-8A95-9905F3391E5D}" type="pres">
      <dgm:prSet presAssocID="{05E52FA2-911E-4BEB-A6CB-27D7CAE8A4EE}" presName="accent_4" presStyleCnt="0"/>
      <dgm:spPr/>
    </dgm:pt>
    <dgm:pt modelId="{E179C616-0CDC-490F-9204-93CBD4967D57}" type="pres">
      <dgm:prSet presAssocID="{05E52FA2-911E-4BEB-A6CB-27D7CAE8A4EE}" presName="accentRepeatNode" presStyleLbl="solidFgAcc1" presStyleIdx="3" presStyleCnt="4"/>
      <dgm:spPr>
        <a:solidFill>
          <a:srgbClr val="99CC00"/>
        </a:solidFill>
        <a:ln>
          <a:noFill/>
        </a:ln>
      </dgm:spPr>
    </dgm:pt>
  </dgm:ptLst>
  <dgm:cxnLst>
    <dgm:cxn modelId="{DB324C0D-79BB-44DB-9D60-A4906CCA20CE}" srcId="{3EAD59D2-345B-4A39-847F-3A6B802EBF62}" destId="{5C47EA7A-6199-46BC-81C1-009731567793}" srcOrd="2" destOrd="0" parTransId="{C707DF76-C3F6-45BD-8EFD-691B8835C9DA}" sibTransId="{A00F9066-6012-457D-B0B0-F42C540521DA}"/>
    <dgm:cxn modelId="{A8279F0F-5074-4AAD-B65E-2A891752BE96}" type="presOf" srcId="{5C47EA7A-6199-46BC-81C1-009731567793}" destId="{B7302AC8-2051-444F-858B-10D1FB9D24FA}" srcOrd="0" destOrd="0" presId="urn:microsoft.com/office/officeart/2008/layout/VerticalCurvedList"/>
    <dgm:cxn modelId="{2ACD0311-63AF-43BA-A25F-BC4D51E30858}" srcId="{3EAD59D2-345B-4A39-847F-3A6B802EBF62}" destId="{2877AAE3-197A-4017-AB79-380D12F9084E}" srcOrd="1" destOrd="0" parTransId="{E072CF56-6516-4BF5-B9CF-576C4F445411}" sibTransId="{EAB1F80B-267F-45CE-B382-88B71E0A82D2}"/>
    <dgm:cxn modelId="{C2DB6732-26CA-40A8-8632-1BE36DA6682B}" type="presOf" srcId="{2877AAE3-197A-4017-AB79-380D12F9084E}" destId="{D3CF81F7-DD3F-4A40-8357-462F5C90374E}" srcOrd="0" destOrd="0" presId="urn:microsoft.com/office/officeart/2008/layout/VerticalCurvedList"/>
    <dgm:cxn modelId="{59063B3E-153E-42E9-85EE-EFC29EB63512}" type="presOf" srcId="{05E52FA2-911E-4BEB-A6CB-27D7CAE8A4EE}" destId="{38467612-BD43-4558-983C-6079CA778878}" srcOrd="0" destOrd="0" presId="urn:microsoft.com/office/officeart/2008/layout/VerticalCurvedList"/>
    <dgm:cxn modelId="{BB785F83-3F18-43C0-A6BD-D7B42EE34F2F}" srcId="{3EAD59D2-345B-4A39-847F-3A6B802EBF62}" destId="{05E52FA2-911E-4BEB-A6CB-27D7CAE8A4EE}" srcOrd="3" destOrd="0" parTransId="{8A2E8D6C-9DAC-45C3-A696-2C3BF0FE4AFC}" sibTransId="{2C31027D-7F8E-4308-A424-EA292D4340E2}"/>
    <dgm:cxn modelId="{E76C899A-E894-4201-91A9-871B4C836814}" srcId="{3EAD59D2-345B-4A39-847F-3A6B802EBF62}" destId="{282313C8-0B9C-46DA-B992-D8834643A239}" srcOrd="0" destOrd="0" parTransId="{E04D603D-FE93-4096-9801-2333B4F10E73}" sibTransId="{91A3E55A-A7E4-4FF8-97BB-35FB2A9214FD}"/>
    <dgm:cxn modelId="{24DE0F9E-7C2B-4AAE-872B-53662E2059A5}" type="presOf" srcId="{3EAD59D2-345B-4A39-847F-3A6B802EBF62}" destId="{D63582F3-456C-4BCF-A942-63580A1D6B8A}" srcOrd="0" destOrd="0" presId="urn:microsoft.com/office/officeart/2008/layout/VerticalCurvedList"/>
    <dgm:cxn modelId="{5C9D12CD-BFAB-4EE8-A471-2A29AC1B751C}" type="presOf" srcId="{282313C8-0B9C-46DA-B992-D8834643A239}" destId="{0E8F3ADB-2A81-4E9D-B341-9C96BF3305F8}" srcOrd="0" destOrd="0" presId="urn:microsoft.com/office/officeart/2008/layout/VerticalCurvedList"/>
    <dgm:cxn modelId="{2C7C6AFE-F5FB-45C1-9D40-3803B8B555BE}" type="presOf" srcId="{91A3E55A-A7E4-4FF8-97BB-35FB2A9214FD}" destId="{08D8B32B-7A8A-4448-BF0C-FC5FBB21A90C}" srcOrd="0" destOrd="0" presId="urn:microsoft.com/office/officeart/2008/layout/VerticalCurvedList"/>
    <dgm:cxn modelId="{4346FAAB-4FBA-4788-B9A7-E6BFE0ECF36B}" type="presParOf" srcId="{D63582F3-456C-4BCF-A942-63580A1D6B8A}" destId="{B0ED6073-D532-4F48-912C-6C5C672707F3}" srcOrd="0" destOrd="0" presId="urn:microsoft.com/office/officeart/2008/layout/VerticalCurvedList"/>
    <dgm:cxn modelId="{535A2C3F-A6EB-4403-83E0-9F9684BF4BD7}" type="presParOf" srcId="{B0ED6073-D532-4F48-912C-6C5C672707F3}" destId="{36998EE0-349B-42CC-A776-A1C7F4084F82}" srcOrd="0" destOrd="0" presId="urn:microsoft.com/office/officeart/2008/layout/VerticalCurvedList"/>
    <dgm:cxn modelId="{38BE1532-9E69-4AE3-B0D3-50566DE3E759}" type="presParOf" srcId="{36998EE0-349B-42CC-A776-A1C7F4084F82}" destId="{868B4033-9813-4682-B6A1-966F839DF5BE}" srcOrd="0" destOrd="0" presId="urn:microsoft.com/office/officeart/2008/layout/VerticalCurvedList"/>
    <dgm:cxn modelId="{A277D9E1-6D8B-48CD-848F-373ECAE72311}" type="presParOf" srcId="{36998EE0-349B-42CC-A776-A1C7F4084F82}" destId="{08D8B32B-7A8A-4448-BF0C-FC5FBB21A90C}" srcOrd="1" destOrd="0" presId="urn:microsoft.com/office/officeart/2008/layout/VerticalCurvedList"/>
    <dgm:cxn modelId="{576BE407-B98A-4860-B367-395A1EB3849B}" type="presParOf" srcId="{36998EE0-349B-42CC-A776-A1C7F4084F82}" destId="{16EA86BC-052A-4B8D-961B-40696B7058B2}" srcOrd="2" destOrd="0" presId="urn:microsoft.com/office/officeart/2008/layout/VerticalCurvedList"/>
    <dgm:cxn modelId="{1D20B7D1-6658-4414-92B4-2D777D296FAC}" type="presParOf" srcId="{36998EE0-349B-42CC-A776-A1C7F4084F82}" destId="{BA2254C2-D5D3-4A90-960E-CD5C871BB3D1}" srcOrd="3" destOrd="0" presId="urn:microsoft.com/office/officeart/2008/layout/VerticalCurvedList"/>
    <dgm:cxn modelId="{8BEFC80D-0EFF-4164-8DBC-D344AEC53294}" type="presParOf" srcId="{B0ED6073-D532-4F48-912C-6C5C672707F3}" destId="{0E8F3ADB-2A81-4E9D-B341-9C96BF3305F8}" srcOrd="1" destOrd="0" presId="urn:microsoft.com/office/officeart/2008/layout/VerticalCurvedList"/>
    <dgm:cxn modelId="{56DDD939-1D4B-4FB0-BF01-8AB266C8C478}" type="presParOf" srcId="{B0ED6073-D532-4F48-912C-6C5C672707F3}" destId="{6024F5C5-349D-4EFB-9411-6EC5525754A6}" srcOrd="2" destOrd="0" presId="urn:microsoft.com/office/officeart/2008/layout/VerticalCurvedList"/>
    <dgm:cxn modelId="{BD05011C-0AC5-4AC4-A784-F347515CD776}" type="presParOf" srcId="{6024F5C5-349D-4EFB-9411-6EC5525754A6}" destId="{4F773C7C-22AD-491A-9A51-8429A5152967}" srcOrd="0" destOrd="0" presId="urn:microsoft.com/office/officeart/2008/layout/VerticalCurvedList"/>
    <dgm:cxn modelId="{CBDF9B70-3D8A-456D-802B-8A165F386B75}" type="presParOf" srcId="{B0ED6073-D532-4F48-912C-6C5C672707F3}" destId="{D3CF81F7-DD3F-4A40-8357-462F5C90374E}" srcOrd="3" destOrd="0" presId="urn:microsoft.com/office/officeart/2008/layout/VerticalCurvedList"/>
    <dgm:cxn modelId="{C9CA0EAE-925E-4B88-AE5C-19C17E362165}" type="presParOf" srcId="{B0ED6073-D532-4F48-912C-6C5C672707F3}" destId="{609CEBC2-8FD1-4AF5-9F6C-E529D8BEEBA9}" srcOrd="4" destOrd="0" presId="urn:microsoft.com/office/officeart/2008/layout/VerticalCurvedList"/>
    <dgm:cxn modelId="{FDB99770-2E92-484D-9658-780094809CCD}" type="presParOf" srcId="{609CEBC2-8FD1-4AF5-9F6C-E529D8BEEBA9}" destId="{7CCBEC20-4E7D-4670-B4F4-68FBA0E601D3}" srcOrd="0" destOrd="0" presId="urn:microsoft.com/office/officeart/2008/layout/VerticalCurvedList"/>
    <dgm:cxn modelId="{A3DB8926-485E-4420-BFA4-9A9CBDDFB7B5}" type="presParOf" srcId="{B0ED6073-D532-4F48-912C-6C5C672707F3}" destId="{B7302AC8-2051-444F-858B-10D1FB9D24FA}" srcOrd="5" destOrd="0" presId="urn:microsoft.com/office/officeart/2008/layout/VerticalCurvedList"/>
    <dgm:cxn modelId="{053DDAF4-6A86-43EE-ABEE-E73307CC9798}" type="presParOf" srcId="{B0ED6073-D532-4F48-912C-6C5C672707F3}" destId="{44CB9B88-7811-43ED-9402-20547C2E3E74}" srcOrd="6" destOrd="0" presId="urn:microsoft.com/office/officeart/2008/layout/VerticalCurvedList"/>
    <dgm:cxn modelId="{B56DA4F8-DD2F-4210-A2D5-C86AD41CFF2C}" type="presParOf" srcId="{44CB9B88-7811-43ED-9402-20547C2E3E74}" destId="{F83AC2AF-94B5-4495-BB70-A48CDDED10FE}" srcOrd="0" destOrd="0" presId="urn:microsoft.com/office/officeart/2008/layout/VerticalCurvedList"/>
    <dgm:cxn modelId="{0536246F-C07C-41B6-BCEE-76209E495B83}" type="presParOf" srcId="{B0ED6073-D532-4F48-912C-6C5C672707F3}" destId="{38467612-BD43-4558-983C-6079CA778878}" srcOrd="7" destOrd="0" presId="urn:microsoft.com/office/officeart/2008/layout/VerticalCurvedList"/>
    <dgm:cxn modelId="{4EFC566F-6E77-4CC3-A186-46C0DEE698E9}" type="presParOf" srcId="{B0ED6073-D532-4F48-912C-6C5C672707F3}" destId="{29414BA1-B886-443E-8A95-9905F3391E5D}" srcOrd="8" destOrd="0" presId="urn:microsoft.com/office/officeart/2008/layout/VerticalCurvedList"/>
    <dgm:cxn modelId="{3148242B-02EE-42FC-9D26-B02B33A45C4D}" type="presParOf" srcId="{29414BA1-B886-443E-8A95-9905F3391E5D}" destId="{E179C616-0CDC-490F-9204-93CBD4967D57}" srcOrd="0" destOrd="0" presId="urn:microsoft.com/office/officeart/2008/layout/VerticalCurvedList"/>
  </dgm:cxnLst>
  <dgm:bg/>
  <dgm:whole>
    <a:ln>
      <a:solidFill>
        <a:schemeClr val="accent1"/>
      </a:solidFill>
    </a:ln>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133D81-BD4F-4AF5-92F1-8C4375072C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A4CB869-18C7-4DD0-9A4E-4F08D627A5EC}">
      <dgm:prSet phldrT="[Texte]" custT="1"/>
      <dgm:spPr/>
      <dgm:t>
        <a:bodyPr/>
        <a:lstStyle/>
        <a:p>
          <a:r>
            <a:rPr lang="fr-FR" sz="2400" b="0" dirty="0"/>
            <a:t>Levier 2 : Soins de proximité </a:t>
          </a:r>
          <a:endParaRPr lang="fr-FR" sz="2400" b="0" i="1" dirty="0"/>
        </a:p>
      </dgm:t>
    </dgm:pt>
    <dgm:pt modelId="{5DB82021-A482-4DD1-9A66-E9EEB7D18446}" type="parTrans" cxnId="{B4C873D6-5456-4CEE-8F8B-3407B73A8DB5}">
      <dgm:prSet/>
      <dgm:spPr/>
      <dgm:t>
        <a:bodyPr/>
        <a:lstStyle/>
        <a:p>
          <a:endParaRPr lang="fr-FR" b="0"/>
        </a:p>
      </dgm:t>
    </dgm:pt>
    <dgm:pt modelId="{2C317DC9-1126-4808-8D15-6611AE38467F}" type="sibTrans" cxnId="{B4C873D6-5456-4CEE-8F8B-3407B73A8DB5}">
      <dgm:prSet/>
      <dgm:spPr/>
      <dgm:t>
        <a:bodyPr/>
        <a:lstStyle/>
        <a:p>
          <a:endParaRPr lang="fr-FR" b="0"/>
        </a:p>
      </dgm:t>
    </dgm:pt>
    <dgm:pt modelId="{2416F7E4-1DED-4D4B-BAE2-E26801FF19E1}">
      <dgm:prSet phldrT="[Texte]" custT="1"/>
      <dgm:spPr/>
      <dgm:t>
        <a:bodyPr/>
        <a:lstStyle/>
        <a:p>
          <a:pPr algn="l"/>
          <a:r>
            <a:rPr lang="fr-FR" sz="1800" b="0" dirty="0">
              <a:solidFill>
                <a:schemeClr val="tx1"/>
              </a:solidFill>
            </a:rPr>
            <a:t>Élaborer un </a:t>
          </a:r>
          <a:r>
            <a:rPr lang="fr-FR" sz="1800" b="1" dirty="0">
              <a:solidFill>
                <a:srgbClr val="0070C0"/>
              </a:solidFill>
            </a:rPr>
            <a:t>schéma cible de renforcement de l’offre de soins de proximité </a:t>
          </a:r>
          <a:r>
            <a:rPr lang="fr-FR" sz="1800" b="0" dirty="0">
              <a:solidFill>
                <a:schemeClr val="tx1"/>
              </a:solidFill>
            </a:rPr>
            <a:t>et le mettre en œuvre par territoire de proximité.</a:t>
          </a:r>
          <a:endParaRPr lang="fr-FR" sz="800" b="0" dirty="0"/>
        </a:p>
      </dgm:t>
    </dgm:pt>
    <dgm:pt modelId="{52FB714A-998A-4B47-9931-5C455F36BD32}" type="parTrans" cxnId="{009A1C4B-7847-4475-A66D-F1B26B48112F}">
      <dgm:prSet/>
      <dgm:spPr/>
      <dgm:t>
        <a:bodyPr/>
        <a:lstStyle/>
        <a:p>
          <a:endParaRPr lang="fr-FR"/>
        </a:p>
      </dgm:t>
    </dgm:pt>
    <dgm:pt modelId="{5CA6E289-B2BB-4920-82CC-6CD6CE1945AB}" type="sibTrans" cxnId="{009A1C4B-7847-4475-A66D-F1B26B48112F}">
      <dgm:prSet/>
      <dgm:spPr/>
      <dgm:t>
        <a:bodyPr/>
        <a:lstStyle/>
        <a:p>
          <a:endParaRPr lang="fr-FR"/>
        </a:p>
      </dgm:t>
    </dgm:pt>
    <dgm:pt modelId="{38012BAC-796D-436C-85E6-8FFDA8CE1D57}">
      <dgm:prSet custT="1"/>
      <dgm:spPr/>
      <dgm:t>
        <a:bodyPr/>
        <a:lstStyle/>
        <a:p>
          <a:pPr algn="just"/>
          <a:r>
            <a:rPr lang="fr-FR" sz="1800" b="0" dirty="0">
              <a:solidFill>
                <a:schemeClr val="tx1"/>
              </a:solidFill>
            </a:rPr>
            <a:t>Augmenter le nombre d’installations en </a:t>
          </a:r>
          <a:r>
            <a:rPr lang="fr-FR" sz="1800" b="1" dirty="0">
              <a:solidFill>
                <a:srgbClr val="0070C0"/>
              </a:solidFill>
            </a:rPr>
            <a:t>accompagnant les jeunes médecins </a:t>
          </a:r>
          <a:r>
            <a:rPr lang="fr-FR" sz="1800" b="0" dirty="0">
              <a:solidFill>
                <a:schemeClr val="tx1"/>
              </a:solidFill>
            </a:rPr>
            <a:t>dans leur parcours d’installation </a:t>
          </a:r>
        </a:p>
      </dgm:t>
    </dgm:pt>
    <dgm:pt modelId="{27A83C85-504B-4C29-A5F9-116E8588558E}" type="parTrans" cxnId="{0344D96A-59A2-42BB-92A7-976A54727B91}">
      <dgm:prSet/>
      <dgm:spPr/>
      <dgm:t>
        <a:bodyPr/>
        <a:lstStyle/>
        <a:p>
          <a:endParaRPr lang="fr-FR"/>
        </a:p>
      </dgm:t>
    </dgm:pt>
    <dgm:pt modelId="{59DD9307-B29B-4470-92E9-089772E20A25}" type="sibTrans" cxnId="{0344D96A-59A2-42BB-92A7-976A54727B91}">
      <dgm:prSet/>
      <dgm:spPr/>
      <dgm:t>
        <a:bodyPr/>
        <a:lstStyle/>
        <a:p>
          <a:endParaRPr lang="fr-FR"/>
        </a:p>
      </dgm:t>
    </dgm:pt>
    <dgm:pt modelId="{86730FFB-3AB3-4E85-B35F-EF402FCCA216}">
      <dgm:prSet custT="1"/>
      <dgm:spPr/>
      <dgm:t>
        <a:bodyPr/>
        <a:lstStyle/>
        <a:p>
          <a:pPr algn="just"/>
          <a:r>
            <a:rPr lang="fr-FR" sz="1800" b="1" dirty="0">
              <a:solidFill>
                <a:srgbClr val="0070C0"/>
              </a:solidFill>
            </a:rPr>
            <a:t>Augmenter de 50% le nombre de maisons de santé</a:t>
          </a:r>
          <a:r>
            <a:rPr lang="fr-FR" sz="1800" b="0" dirty="0">
              <a:solidFill>
                <a:schemeClr val="tx1"/>
              </a:solidFill>
            </a:rPr>
            <a:t>, et labelliser 10 à 40  équipes de soins primaires ; développer la démarche qualité sur 10 MSP volontaires. </a:t>
          </a:r>
        </a:p>
      </dgm:t>
    </dgm:pt>
    <dgm:pt modelId="{00A397BD-76E4-4122-9063-9CFC35C02264}" type="parTrans" cxnId="{5EEB68C4-F284-4B4E-8784-56BA83AA00DC}">
      <dgm:prSet/>
      <dgm:spPr/>
      <dgm:t>
        <a:bodyPr/>
        <a:lstStyle/>
        <a:p>
          <a:endParaRPr lang="fr-FR"/>
        </a:p>
      </dgm:t>
    </dgm:pt>
    <dgm:pt modelId="{4389F517-96BB-4C94-A5B5-63F3821CCD41}" type="sibTrans" cxnId="{5EEB68C4-F284-4B4E-8784-56BA83AA00DC}">
      <dgm:prSet/>
      <dgm:spPr/>
      <dgm:t>
        <a:bodyPr/>
        <a:lstStyle/>
        <a:p>
          <a:endParaRPr lang="fr-FR"/>
        </a:p>
      </dgm:t>
    </dgm:pt>
    <dgm:pt modelId="{210331CE-2DA0-48D2-8695-E22FFE76967D}">
      <dgm:prSet custT="1"/>
      <dgm:spPr/>
      <dgm:t>
        <a:bodyPr/>
        <a:lstStyle/>
        <a:p>
          <a:pPr algn="just"/>
          <a:r>
            <a:rPr lang="fr-FR" sz="1800" b="0" dirty="0">
              <a:solidFill>
                <a:schemeClr val="tx1"/>
              </a:solidFill>
            </a:rPr>
            <a:t>Offrir à l’ensemble des médecins généralistes de la région </a:t>
          </a:r>
          <a:r>
            <a:rPr lang="fr-FR" sz="1800" b="1" dirty="0">
              <a:solidFill>
                <a:srgbClr val="0070C0"/>
              </a:solidFill>
            </a:rPr>
            <a:t>l’accès à un dispositif d’appui aux situations complexes</a:t>
          </a:r>
          <a:r>
            <a:rPr lang="fr-FR" sz="1800" b="0" dirty="0">
              <a:solidFill>
                <a:schemeClr val="tx1"/>
              </a:solidFill>
            </a:rPr>
            <a:t>.</a:t>
          </a:r>
        </a:p>
      </dgm:t>
    </dgm:pt>
    <dgm:pt modelId="{32B63D7D-B852-43FE-A21F-02756F73BA32}" type="parTrans" cxnId="{8D946224-F21D-4E0B-914C-7E00E5FD2A32}">
      <dgm:prSet/>
      <dgm:spPr/>
      <dgm:t>
        <a:bodyPr/>
        <a:lstStyle/>
        <a:p>
          <a:endParaRPr lang="fr-FR"/>
        </a:p>
      </dgm:t>
    </dgm:pt>
    <dgm:pt modelId="{676CD5F4-2748-4D61-A5FF-D4E66D84A87E}" type="sibTrans" cxnId="{8D946224-F21D-4E0B-914C-7E00E5FD2A32}">
      <dgm:prSet/>
      <dgm:spPr/>
      <dgm:t>
        <a:bodyPr/>
        <a:lstStyle/>
        <a:p>
          <a:endParaRPr lang="fr-FR"/>
        </a:p>
      </dgm:t>
    </dgm:pt>
    <dgm:pt modelId="{EA2244DF-90A4-4E1E-98C7-7764D1AD9531}">
      <dgm:prSet custT="1"/>
      <dgm:spPr/>
      <dgm:t>
        <a:bodyPr/>
        <a:lstStyle/>
        <a:p>
          <a:pPr algn="just"/>
          <a:r>
            <a:rPr lang="fr-FR" sz="1800" b="0" dirty="0">
              <a:solidFill>
                <a:schemeClr val="tx1"/>
              </a:solidFill>
            </a:rPr>
            <a:t>Accompagner la </a:t>
          </a:r>
          <a:r>
            <a:rPr lang="fr-FR" sz="1800" b="1" dirty="0">
              <a:solidFill>
                <a:srgbClr val="0070C0"/>
              </a:solidFill>
            </a:rPr>
            <a:t>diversification d’une offre de soins non programmés de 1</a:t>
          </a:r>
          <a:r>
            <a:rPr lang="fr-FR" sz="1800" b="1" baseline="30000" dirty="0">
              <a:solidFill>
                <a:srgbClr val="0070C0"/>
              </a:solidFill>
            </a:rPr>
            <a:t>er</a:t>
          </a:r>
          <a:r>
            <a:rPr lang="fr-FR" sz="1800" b="1" dirty="0">
              <a:solidFill>
                <a:srgbClr val="0070C0"/>
              </a:solidFill>
            </a:rPr>
            <a:t> recours</a:t>
          </a:r>
          <a:r>
            <a:rPr lang="fr-FR" sz="1800" b="0" dirty="0">
              <a:solidFill>
                <a:schemeClr val="tx1"/>
              </a:solidFill>
            </a:rPr>
            <a:t>, lisible et adaptée aux besoins des territoires.</a:t>
          </a:r>
        </a:p>
      </dgm:t>
    </dgm:pt>
    <dgm:pt modelId="{ED10B5C0-C7A1-4994-B579-2BE5BF190FCC}" type="parTrans" cxnId="{D672125B-8DFD-41AA-BA1E-9E96C7616CDE}">
      <dgm:prSet/>
      <dgm:spPr/>
      <dgm:t>
        <a:bodyPr/>
        <a:lstStyle/>
        <a:p>
          <a:endParaRPr lang="fr-FR"/>
        </a:p>
      </dgm:t>
    </dgm:pt>
    <dgm:pt modelId="{811C4227-38CF-4063-BD03-9238AE057541}" type="sibTrans" cxnId="{D672125B-8DFD-41AA-BA1E-9E96C7616CDE}">
      <dgm:prSet/>
      <dgm:spPr/>
      <dgm:t>
        <a:bodyPr/>
        <a:lstStyle/>
        <a:p>
          <a:endParaRPr lang="fr-FR"/>
        </a:p>
      </dgm:t>
    </dgm:pt>
    <dgm:pt modelId="{D1B20B96-5666-4034-8367-F930A18278FE}">
      <dgm:prSet custT="1"/>
      <dgm:spPr/>
      <dgm:t>
        <a:bodyPr/>
        <a:lstStyle/>
        <a:p>
          <a:pPr algn="just"/>
          <a:r>
            <a:rPr lang="fr-FR" sz="1800" b="0" dirty="0">
              <a:solidFill>
                <a:schemeClr val="tx1"/>
              </a:solidFill>
            </a:rPr>
            <a:t>Organiser la </a:t>
          </a:r>
          <a:r>
            <a:rPr lang="fr-FR" sz="1800" b="1" dirty="0">
              <a:solidFill>
                <a:srgbClr val="0070C0"/>
              </a:solidFill>
            </a:rPr>
            <a:t>couverture exhaustive de la régulation libérale</a:t>
          </a:r>
          <a:r>
            <a:rPr lang="fr-FR" sz="1800" b="0" dirty="0">
              <a:solidFill>
                <a:schemeClr val="tx1"/>
              </a:solidFill>
            </a:rPr>
            <a:t> sur la région Grand Est.</a:t>
          </a:r>
        </a:p>
      </dgm:t>
    </dgm:pt>
    <dgm:pt modelId="{31B0716D-254F-4E52-8839-25A04E77466C}" type="parTrans" cxnId="{FAE5A21C-7200-4EBF-BBC1-E5583EB6F0A9}">
      <dgm:prSet/>
      <dgm:spPr/>
      <dgm:t>
        <a:bodyPr/>
        <a:lstStyle/>
        <a:p>
          <a:endParaRPr lang="fr-FR"/>
        </a:p>
      </dgm:t>
    </dgm:pt>
    <dgm:pt modelId="{5266309C-CF1C-4E2E-91CE-CE77AF5C6A17}" type="sibTrans" cxnId="{FAE5A21C-7200-4EBF-BBC1-E5583EB6F0A9}">
      <dgm:prSet/>
      <dgm:spPr/>
      <dgm:t>
        <a:bodyPr/>
        <a:lstStyle/>
        <a:p>
          <a:endParaRPr lang="fr-FR"/>
        </a:p>
      </dgm:t>
    </dgm:pt>
    <dgm:pt modelId="{50A149F6-2BE8-461E-BD06-8FB815BCBDDE}">
      <dgm:prSet custT="1"/>
      <dgm:spPr/>
      <dgm:t>
        <a:bodyPr/>
        <a:lstStyle/>
        <a:p>
          <a:pPr algn="just"/>
          <a:r>
            <a:rPr lang="fr-FR" sz="1800" b="0" dirty="0">
              <a:solidFill>
                <a:schemeClr val="tx1"/>
              </a:solidFill>
            </a:rPr>
            <a:t>Promouvoir et accompagner la mise en œuvre des </a:t>
          </a:r>
          <a:r>
            <a:rPr lang="fr-FR" sz="1800" b="1" dirty="0">
              <a:solidFill>
                <a:srgbClr val="0070C0"/>
              </a:solidFill>
            </a:rPr>
            <a:t>protocoles de coopération </a:t>
          </a:r>
          <a:r>
            <a:rPr lang="fr-FR" sz="1800" b="0" dirty="0">
              <a:solidFill>
                <a:schemeClr val="tx1"/>
              </a:solidFill>
            </a:rPr>
            <a:t>sur le champ ambulatoire en lien avec la télémédecine. </a:t>
          </a:r>
          <a:endParaRPr lang="fr-FR" sz="1600" b="0" dirty="0">
            <a:solidFill>
              <a:schemeClr val="tx1"/>
            </a:solidFill>
          </a:endParaRPr>
        </a:p>
      </dgm:t>
    </dgm:pt>
    <dgm:pt modelId="{FE950C78-322B-462E-9542-EFDAFAE8BB27}" type="parTrans" cxnId="{3782EB48-AFF5-47DB-841F-7F455275B11A}">
      <dgm:prSet/>
      <dgm:spPr/>
      <dgm:t>
        <a:bodyPr/>
        <a:lstStyle/>
        <a:p>
          <a:endParaRPr lang="fr-FR"/>
        </a:p>
      </dgm:t>
    </dgm:pt>
    <dgm:pt modelId="{47021355-FE44-4444-ADB2-296758705918}" type="sibTrans" cxnId="{3782EB48-AFF5-47DB-841F-7F455275B11A}">
      <dgm:prSet/>
      <dgm:spPr/>
      <dgm:t>
        <a:bodyPr/>
        <a:lstStyle/>
        <a:p>
          <a:endParaRPr lang="fr-FR"/>
        </a:p>
      </dgm:t>
    </dgm:pt>
    <dgm:pt modelId="{800DC932-37B0-4029-B50F-3C33CE1B9905}">
      <dgm:prSet custT="1"/>
      <dgm:spPr/>
      <dgm:t>
        <a:bodyPr/>
        <a:lstStyle/>
        <a:p>
          <a:pPr algn="just"/>
          <a:r>
            <a:rPr lang="fr-FR" sz="1800" b="0" dirty="0">
              <a:solidFill>
                <a:schemeClr val="tx1"/>
              </a:solidFill>
            </a:rPr>
            <a:t>Encourager la coordination territoriale en accompagnant le développement des CPTS en réponse aux besoins de la population : </a:t>
          </a:r>
          <a:r>
            <a:rPr lang="fr-FR" sz="1800" b="1" dirty="0">
              <a:solidFill>
                <a:srgbClr val="0070C0"/>
              </a:solidFill>
            </a:rPr>
            <a:t>Déploiement de 10 à 50 CPTS en Grand Est.</a:t>
          </a:r>
        </a:p>
      </dgm:t>
    </dgm:pt>
    <dgm:pt modelId="{24062011-1904-48F4-8602-D13040A31802}" type="parTrans" cxnId="{2CD4D4B9-A430-4A36-855C-228A8ACC380C}">
      <dgm:prSet/>
      <dgm:spPr/>
      <dgm:t>
        <a:bodyPr/>
        <a:lstStyle/>
        <a:p>
          <a:endParaRPr lang="fr-FR"/>
        </a:p>
      </dgm:t>
    </dgm:pt>
    <dgm:pt modelId="{8FCC43BC-72AB-4EF0-A3D9-626C39082F0B}" type="sibTrans" cxnId="{2CD4D4B9-A430-4A36-855C-228A8ACC380C}">
      <dgm:prSet/>
      <dgm:spPr/>
      <dgm:t>
        <a:bodyPr/>
        <a:lstStyle/>
        <a:p>
          <a:endParaRPr lang="fr-FR"/>
        </a:p>
      </dgm:t>
    </dgm:pt>
    <dgm:pt modelId="{3AD22929-2F55-45B4-A2E8-8DB90B4B60B6}" type="pres">
      <dgm:prSet presAssocID="{7B133D81-BD4F-4AF5-92F1-8C4375072CA0}" presName="linear" presStyleCnt="0">
        <dgm:presLayoutVars>
          <dgm:dir/>
          <dgm:animLvl val="lvl"/>
          <dgm:resizeHandles val="exact"/>
        </dgm:presLayoutVars>
      </dgm:prSet>
      <dgm:spPr/>
    </dgm:pt>
    <dgm:pt modelId="{302124DC-21BB-4C07-BEBE-3EB249BEB998}" type="pres">
      <dgm:prSet presAssocID="{DA4CB869-18C7-4DD0-9A4E-4F08D627A5EC}" presName="parentLin" presStyleCnt="0"/>
      <dgm:spPr/>
    </dgm:pt>
    <dgm:pt modelId="{9BAE7866-D4A5-45AC-AE41-7F9AF1E3896A}" type="pres">
      <dgm:prSet presAssocID="{DA4CB869-18C7-4DD0-9A4E-4F08D627A5EC}" presName="parentLeftMargin" presStyleLbl="node1" presStyleIdx="0" presStyleCnt="1"/>
      <dgm:spPr/>
    </dgm:pt>
    <dgm:pt modelId="{219685F4-59C8-439A-BCD4-44531A0D255F}" type="pres">
      <dgm:prSet presAssocID="{DA4CB869-18C7-4DD0-9A4E-4F08D627A5EC}" presName="parentText" presStyleLbl="node1" presStyleIdx="0" presStyleCnt="1" custScaleX="95799" custScaleY="296451" custLinFactNeighborX="-62330" custLinFactNeighborY="62303">
        <dgm:presLayoutVars>
          <dgm:chMax val="0"/>
          <dgm:bulletEnabled val="1"/>
        </dgm:presLayoutVars>
      </dgm:prSet>
      <dgm:spPr/>
    </dgm:pt>
    <dgm:pt modelId="{AA677314-573D-447B-AD07-DB5AD3D78C9A}" type="pres">
      <dgm:prSet presAssocID="{DA4CB869-18C7-4DD0-9A4E-4F08D627A5EC}" presName="negativeSpace" presStyleCnt="0"/>
      <dgm:spPr/>
    </dgm:pt>
    <dgm:pt modelId="{3D18AD73-111E-43D7-A6A5-A8859D061071}" type="pres">
      <dgm:prSet presAssocID="{DA4CB869-18C7-4DD0-9A4E-4F08D627A5EC}" presName="childText" presStyleLbl="conFgAcc1" presStyleIdx="0" presStyleCnt="1" custScaleY="107382" custLinFactY="-2869" custLinFactNeighborY="-100000">
        <dgm:presLayoutVars>
          <dgm:bulletEnabled val="1"/>
        </dgm:presLayoutVars>
      </dgm:prSet>
      <dgm:spPr/>
    </dgm:pt>
  </dgm:ptLst>
  <dgm:cxnLst>
    <dgm:cxn modelId="{59CB6B02-1FD7-4B89-B10C-A4A1A9AB8CE6}" type="presOf" srcId="{50A149F6-2BE8-461E-BD06-8FB815BCBDDE}" destId="{3D18AD73-111E-43D7-A6A5-A8859D061071}" srcOrd="0" destOrd="7" presId="urn:microsoft.com/office/officeart/2005/8/layout/list1"/>
    <dgm:cxn modelId="{5F58F00F-D4BC-45C2-B105-8D2A1B7C4C2F}" type="presOf" srcId="{D1B20B96-5666-4034-8367-F930A18278FE}" destId="{3D18AD73-111E-43D7-A6A5-A8859D061071}" srcOrd="0" destOrd="6" presId="urn:microsoft.com/office/officeart/2005/8/layout/list1"/>
    <dgm:cxn modelId="{0ADD6E19-310D-4201-92D8-B3E2E90109EC}" type="presOf" srcId="{86730FFB-3AB3-4E85-B35F-EF402FCCA216}" destId="{3D18AD73-111E-43D7-A6A5-A8859D061071}" srcOrd="0" destOrd="3" presId="urn:microsoft.com/office/officeart/2005/8/layout/list1"/>
    <dgm:cxn modelId="{FAE5A21C-7200-4EBF-BBC1-E5583EB6F0A9}" srcId="{DA4CB869-18C7-4DD0-9A4E-4F08D627A5EC}" destId="{D1B20B96-5666-4034-8367-F930A18278FE}" srcOrd="6" destOrd="0" parTransId="{31B0716D-254F-4E52-8839-25A04E77466C}" sibTransId="{5266309C-CF1C-4E2E-91CE-CE77AF5C6A17}"/>
    <dgm:cxn modelId="{8D946224-F21D-4E0B-914C-7E00E5FD2A32}" srcId="{DA4CB869-18C7-4DD0-9A4E-4F08D627A5EC}" destId="{210331CE-2DA0-48D2-8695-E22FFE76967D}" srcOrd="4" destOrd="0" parTransId="{32B63D7D-B852-43FE-A21F-02756F73BA32}" sibTransId="{676CD5F4-2748-4D61-A5FF-D4E66D84A87E}"/>
    <dgm:cxn modelId="{C9F4C43D-4C49-4E51-B1C2-A94CA00906A4}" type="presOf" srcId="{DA4CB869-18C7-4DD0-9A4E-4F08D627A5EC}" destId="{9BAE7866-D4A5-45AC-AE41-7F9AF1E3896A}" srcOrd="0" destOrd="0" presId="urn:microsoft.com/office/officeart/2005/8/layout/list1"/>
    <dgm:cxn modelId="{D672125B-8DFD-41AA-BA1E-9E96C7616CDE}" srcId="{DA4CB869-18C7-4DD0-9A4E-4F08D627A5EC}" destId="{EA2244DF-90A4-4E1E-98C7-7764D1AD9531}" srcOrd="5" destOrd="0" parTransId="{ED10B5C0-C7A1-4994-B579-2BE5BF190FCC}" sibTransId="{811C4227-38CF-4063-BD03-9238AE057541}"/>
    <dgm:cxn modelId="{3782EB48-AFF5-47DB-841F-7F455275B11A}" srcId="{DA4CB869-18C7-4DD0-9A4E-4F08D627A5EC}" destId="{50A149F6-2BE8-461E-BD06-8FB815BCBDDE}" srcOrd="7" destOrd="0" parTransId="{FE950C78-322B-462E-9542-EFDAFAE8BB27}" sibTransId="{47021355-FE44-4444-ADB2-296758705918}"/>
    <dgm:cxn modelId="{0344D96A-59A2-42BB-92A7-976A54727B91}" srcId="{DA4CB869-18C7-4DD0-9A4E-4F08D627A5EC}" destId="{38012BAC-796D-436C-85E6-8FFDA8CE1D57}" srcOrd="1" destOrd="0" parTransId="{27A83C85-504B-4C29-A5F9-116E8588558E}" sibTransId="{59DD9307-B29B-4470-92E9-089772E20A25}"/>
    <dgm:cxn modelId="{009A1C4B-7847-4475-A66D-F1B26B48112F}" srcId="{DA4CB869-18C7-4DD0-9A4E-4F08D627A5EC}" destId="{2416F7E4-1DED-4D4B-BAE2-E26801FF19E1}" srcOrd="0" destOrd="0" parTransId="{52FB714A-998A-4B47-9931-5C455F36BD32}" sibTransId="{5CA6E289-B2BB-4920-82CC-6CD6CE1945AB}"/>
    <dgm:cxn modelId="{9FF43150-05F7-4C07-A737-B7EC513797AA}" type="presOf" srcId="{DA4CB869-18C7-4DD0-9A4E-4F08D627A5EC}" destId="{219685F4-59C8-439A-BCD4-44531A0D255F}" srcOrd="1" destOrd="0" presId="urn:microsoft.com/office/officeart/2005/8/layout/list1"/>
    <dgm:cxn modelId="{EC6B58A8-13E3-4C1D-847E-539FAF5DAA7F}" type="presOf" srcId="{210331CE-2DA0-48D2-8695-E22FFE76967D}" destId="{3D18AD73-111E-43D7-A6A5-A8859D061071}" srcOrd="0" destOrd="4" presId="urn:microsoft.com/office/officeart/2005/8/layout/list1"/>
    <dgm:cxn modelId="{B55C75B5-0477-4BCF-AAC1-9369A69031FA}" type="presOf" srcId="{EA2244DF-90A4-4E1E-98C7-7764D1AD9531}" destId="{3D18AD73-111E-43D7-A6A5-A8859D061071}" srcOrd="0" destOrd="5" presId="urn:microsoft.com/office/officeart/2005/8/layout/list1"/>
    <dgm:cxn modelId="{2CD4D4B9-A430-4A36-855C-228A8ACC380C}" srcId="{DA4CB869-18C7-4DD0-9A4E-4F08D627A5EC}" destId="{800DC932-37B0-4029-B50F-3C33CE1B9905}" srcOrd="2" destOrd="0" parTransId="{24062011-1904-48F4-8602-D13040A31802}" sibTransId="{8FCC43BC-72AB-4EF0-A3D9-626C39082F0B}"/>
    <dgm:cxn modelId="{3685D1BA-E070-4814-A8CA-2DF447C71FF5}" type="presOf" srcId="{2416F7E4-1DED-4D4B-BAE2-E26801FF19E1}" destId="{3D18AD73-111E-43D7-A6A5-A8859D061071}" srcOrd="0" destOrd="0" presId="urn:microsoft.com/office/officeart/2005/8/layout/list1"/>
    <dgm:cxn modelId="{5EEB68C4-F284-4B4E-8784-56BA83AA00DC}" srcId="{DA4CB869-18C7-4DD0-9A4E-4F08D627A5EC}" destId="{86730FFB-3AB3-4E85-B35F-EF402FCCA216}" srcOrd="3" destOrd="0" parTransId="{00A397BD-76E4-4122-9063-9CFC35C02264}" sibTransId="{4389F517-96BB-4C94-A5B5-63F3821CCD41}"/>
    <dgm:cxn modelId="{4B263DCA-D63C-4181-9955-C21A6BDD05EB}" type="presOf" srcId="{800DC932-37B0-4029-B50F-3C33CE1B9905}" destId="{3D18AD73-111E-43D7-A6A5-A8859D061071}" srcOrd="0" destOrd="2" presId="urn:microsoft.com/office/officeart/2005/8/layout/list1"/>
    <dgm:cxn modelId="{307369CA-764F-45D3-B07F-467D68D1C5AE}" type="presOf" srcId="{38012BAC-796D-436C-85E6-8FFDA8CE1D57}" destId="{3D18AD73-111E-43D7-A6A5-A8859D061071}" srcOrd="0" destOrd="1" presId="urn:microsoft.com/office/officeart/2005/8/layout/list1"/>
    <dgm:cxn modelId="{F89341D1-2B5D-4A20-90E3-CECDC2FF53E0}" type="presOf" srcId="{7B133D81-BD4F-4AF5-92F1-8C4375072CA0}" destId="{3AD22929-2F55-45B4-A2E8-8DB90B4B60B6}" srcOrd="0" destOrd="0" presId="urn:microsoft.com/office/officeart/2005/8/layout/list1"/>
    <dgm:cxn modelId="{B4C873D6-5456-4CEE-8F8B-3407B73A8DB5}" srcId="{7B133D81-BD4F-4AF5-92F1-8C4375072CA0}" destId="{DA4CB869-18C7-4DD0-9A4E-4F08D627A5EC}" srcOrd="0" destOrd="0" parTransId="{5DB82021-A482-4DD1-9A66-E9EEB7D18446}" sibTransId="{2C317DC9-1126-4808-8D15-6611AE38467F}"/>
    <dgm:cxn modelId="{107F2637-C8EB-4A84-8F0C-F02E19DDD82B}" type="presParOf" srcId="{3AD22929-2F55-45B4-A2E8-8DB90B4B60B6}" destId="{302124DC-21BB-4C07-BEBE-3EB249BEB998}" srcOrd="0" destOrd="0" presId="urn:microsoft.com/office/officeart/2005/8/layout/list1"/>
    <dgm:cxn modelId="{D1EB8A5B-1D3B-43A1-8F10-61C598DFD2F7}" type="presParOf" srcId="{302124DC-21BB-4C07-BEBE-3EB249BEB998}" destId="{9BAE7866-D4A5-45AC-AE41-7F9AF1E3896A}" srcOrd="0" destOrd="0" presId="urn:microsoft.com/office/officeart/2005/8/layout/list1"/>
    <dgm:cxn modelId="{0627F46E-E1EB-4B91-9097-97F9F3CFD953}" type="presParOf" srcId="{302124DC-21BB-4C07-BEBE-3EB249BEB998}" destId="{219685F4-59C8-439A-BCD4-44531A0D255F}" srcOrd="1" destOrd="0" presId="urn:microsoft.com/office/officeart/2005/8/layout/list1"/>
    <dgm:cxn modelId="{02E48D0F-F933-46F9-9CCE-E8344BF0AFBD}" type="presParOf" srcId="{3AD22929-2F55-45B4-A2E8-8DB90B4B60B6}" destId="{AA677314-573D-447B-AD07-DB5AD3D78C9A}" srcOrd="1" destOrd="0" presId="urn:microsoft.com/office/officeart/2005/8/layout/list1"/>
    <dgm:cxn modelId="{C8CFD133-0476-4EDB-BF45-6BCB36FEA758}" type="presParOf" srcId="{3AD22929-2F55-45B4-A2E8-8DB90B4B60B6}" destId="{3D18AD73-111E-43D7-A6A5-A8859D061071}"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133D81-BD4F-4AF5-92F1-8C4375072C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A4CB869-18C7-4DD0-9A4E-4F08D627A5EC}">
      <dgm:prSet phldrT="[Texte]" custT="1"/>
      <dgm:spPr/>
      <dgm:t>
        <a:bodyPr/>
        <a:lstStyle/>
        <a:p>
          <a:r>
            <a:rPr lang="fr-FR" sz="2400" b="0" dirty="0"/>
            <a:t>Levier 3 : Parcours « Santé des enfants et des adolescents »</a:t>
          </a:r>
          <a:endParaRPr lang="fr-FR" sz="2400" b="0" i="1" dirty="0"/>
        </a:p>
      </dgm:t>
    </dgm:pt>
    <dgm:pt modelId="{5DB82021-A482-4DD1-9A66-E9EEB7D18446}" type="parTrans" cxnId="{B4C873D6-5456-4CEE-8F8B-3407B73A8DB5}">
      <dgm:prSet/>
      <dgm:spPr/>
      <dgm:t>
        <a:bodyPr/>
        <a:lstStyle/>
        <a:p>
          <a:endParaRPr lang="fr-FR" b="0"/>
        </a:p>
      </dgm:t>
    </dgm:pt>
    <dgm:pt modelId="{2C317DC9-1126-4808-8D15-6611AE38467F}" type="sibTrans" cxnId="{B4C873D6-5456-4CEE-8F8B-3407B73A8DB5}">
      <dgm:prSet/>
      <dgm:spPr/>
      <dgm:t>
        <a:bodyPr/>
        <a:lstStyle/>
        <a:p>
          <a:endParaRPr lang="fr-FR" b="0"/>
        </a:p>
      </dgm:t>
    </dgm:pt>
    <dgm:pt modelId="{2416F7E4-1DED-4D4B-BAE2-E26801FF19E1}">
      <dgm:prSet phldrT="[Texte]" custT="1"/>
      <dgm:spPr/>
      <dgm:t>
        <a:bodyPr/>
        <a:lstStyle/>
        <a:p>
          <a:pPr algn="l"/>
          <a:r>
            <a:rPr lang="fr-FR" sz="1800" b="0" dirty="0">
              <a:solidFill>
                <a:schemeClr val="tx1"/>
              </a:solidFill>
            </a:rPr>
            <a:t>Mettre en œuvre, dans les lieux de vie des enfants et des adolescents, </a:t>
          </a:r>
          <a:r>
            <a:rPr lang="fr-FR" sz="1800" b="1" dirty="0">
              <a:solidFill>
                <a:srgbClr val="0070C0"/>
              </a:solidFill>
            </a:rPr>
            <a:t>un plan d’actions coordonnées visant leur bien-être </a:t>
          </a:r>
          <a:r>
            <a:rPr lang="fr-FR" sz="1800" b="0" dirty="0">
              <a:solidFill>
                <a:schemeClr val="tx1"/>
              </a:solidFill>
            </a:rPr>
            <a:t>et leur développement en y incluant l’accompagnement et la parentalité.</a:t>
          </a:r>
          <a:endParaRPr lang="fr-FR" sz="2200" b="0" dirty="0"/>
        </a:p>
      </dgm:t>
    </dgm:pt>
    <dgm:pt modelId="{52FB714A-998A-4B47-9931-5C455F36BD32}" type="parTrans" cxnId="{009A1C4B-7847-4475-A66D-F1B26B48112F}">
      <dgm:prSet/>
      <dgm:spPr/>
      <dgm:t>
        <a:bodyPr/>
        <a:lstStyle/>
        <a:p>
          <a:endParaRPr lang="fr-FR"/>
        </a:p>
      </dgm:t>
    </dgm:pt>
    <dgm:pt modelId="{5CA6E289-B2BB-4920-82CC-6CD6CE1945AB}" type="sibTrans" cxnId="{009A1C4B-7847-4475-A66D-F1B26B48112F}">
      <dgm:prSet/>
      <dgm:spPr/>
      <dgm:t>
        <a:bodyPr/>
        <a:lstStyle/>
        <a:p>
          <a:endParaRPr lang="fr-FR"/>
        </a:p>
      </dgm:t>
    </dgm:pt>
    <dgm:pt modelId="{50A149F6-2BE8-461E-BD06-8FB815BCBDDE}">
      <dgm:prSet custT="1"/>
      <dgm:spPr/>
      <dgm:t>
        <a:bodyPr/>
        <a:lstStyle/>
        <a:p>
          <a:pPr algn="just"/>
          <a:r>
            <a:rPr lang="fr-FR" sz="1800" b="0" dirty="0">
              <a:solidFill>
                <a:schemeClr val="tx1"/>
              </a:solidFill>
            </a:rPr>
            <a:t>Mettre en œuvre un parcours coordonné pour les enfants présentant des </a:t>
          </a:r>
          <a:r>
            <a:rPr lang="fr-FR" sz="1800" b="1" dirty="0">
              <a:solidFill>
                <a:srgbClr val="0070C0"/>
              </a:solidFill>
            </a:rPr>
            <a:t>manifestations de souffrance psychiques.</a:t>
          </a:r>
          <a:endParaRPr lang="fr-FR" sz="1600" b="0" dirty="0">
            <a:solidFill>
              <a:schemeClr val="tx1"/>
            </a:solidFill>
          </a:endParaRPr>
        </a:p>
      </dgm:t>
    </dgm:pt>
    <dgm:pt modelId="{47021355-FE44-4444-ADB2-296758705918}" type="sibTrans" cxnId="{3782EB48-AFF5-47DB-841F-7F455275B11A}">
      <dgm:prSet/>
      <dgm:spPr/>
      <dgm:t>
        <a:bodyPr/>
        <a:lstStyle/>
        <a:p>
          <a:endParaRPr lang="fr-FR"/>
        </a:p>
      </dgm:t>
    </dgm:pt>
    <dgm:pt modelId="{FE950C78-322B-462E-9542-EFDAFAE8BB27}" type="parTrans" cxnId="{3782EB48-AFF5-47DB-841F-7F455275B11A}">
      <dgm:prSet/>
      <dgm:spPr/>
      <dgm:t>
        <a:bodyPr/>
        <a:lstStyle/>
        <a:p>
          <a:endParaRPr lang="fr-FR"/>
        </a:p>
      </dgm:t>
    </dgm:pt>
    <dgm:pt modelId="{D1B20B96-5666-4034-8367-F930A18278FE}">
      <dgm:prSet custT="1"/>
      <dgm:spPr/>
      <dgm:t>
        <a:bodyPr/>
        <a:lstStyle/>
        <a:p>
          <a:pPr algn="just"/>
          <a:r>
            <a:rPr lang="fr-FR" sz="1800" b="0" dirty="0">
              <a:solidFill>
                <a:schemeClr val="tx1"/>
              </a:solidFill>
            </a:rPr>
            <a:t>Mettre en œuvre un parcours coordonné pour les enfants présentant un </a:t>
          </a:r>
          <a:r>
            <a:rPr lang="fr-FR" sz="1800" b="1" dirty="0">
              <a:solidFill>
                <a:srgbClr val="0070C0"/>
              </a:solidFill>
            </a:rPr>
            <a:t>surpoids ou une obésité.</a:t>
          </a:r>
          <a:endParaRPr lang="fr-FR" sz="1800" b="0" dirty="0">
            <a:solidFill>
              <a:schemeClr val="tx1"/>
            </a:solidFill>
          </a:endParaRPr>
        </a:p>
      </dgm:t>
    </dgm:pt>
    <dgm:pt modelId="{5266309C-CF1C-4E2E-91CE-CE77AF5C6A17}" type="sibTrans" cxnId="{FAE5A21C-7200-4EBF-BBC1-E5583EB6F0A9}">
      <dgm:prSet/>
      <dgm:spPr/>
      <dgm:t>
        <a:bodyPr/>
        <a:lstStyle/>
        <a:p>
          <a:endParaRPr lang="fr-FR"/>
        </a:p>
      </dgm:t>
    </dgm:pt>
    <dgm:pt modelId="{31B0716D-254F-4E52-8839-25A04E77466C}" type="parTrans" cxnId="{FAE5A21C-7200-4EBF-BBC1-E5583EB6F0A9}">
      <dgm:prSet/>
      <dgm:spPr/>
      <dgm:t>
        <a:bodyPr/>
        <a:lstStyle/>
        <a:p>
          <a:endParaRPr lang="fr-FR"/>
        </a:p>
      </dgm:t>
    </dgm:pt>
    <dgm:pt modelId="{EA2244DF-90A4-4E1E-98C7-7764D1AD9531}">
      <dgm:prSet custT="1"/>
      <dgm:spPr/>
      <dgm:t>
        <a:bodyPr/>
        <a:lstStyle/>
        <a:p>
          <a:pPr algn="just"/>
          <a:r>
            <a:rPr lang="fr-FR" sz="1800" b="0" dirty="0">
              <a:solidFill>
                <a:schemeClr val="tx1"/>
              </a:solidFill>
            </a:rPr>
            <a:t>Mettre en œuvre un parcours coordonné pour les enfants présentant des </a:t>
          </a:r>
          <a:r>
            <a:rPr lang="fr-FR" sz="1800" b="1" dirty="0">
              <a:solidFill>
                <a:srgbClr val="0070C0"/>
              </a:solidFill>
            </a:rPr>
            <a:t>troubles du neuro-développement.</a:t>
          </a:r>
          <a:endParaRPr lang="fr-FR" sz="1800" b="0" dirty="0">
            <a:solidFill>
              <a:schemeClr val="tx1"/>
            </a:solidFill>
          </a:endParaRPr>
        </a:p>
      </dgm:t>
    </dgm:pt>
    <dgm:pt modelId="{811C4227-38CF-4063-BD03-9238AE057541}" type="sibTrans" cxnId="{D672125B-8DFD-41AA-BA1E-9E96C7616CDE}">
      <dgm:prSet/>
      <dgm:spPr/>
      <dgm:t>
        <a:bodyPr/>
        <a:lstStyle/>
        <a:p>
          <a:endParaRPr lang="fr-FR"/>
        </a:p>
      </dgm:t>
    </dgm:pt>
    <dgm:pt modelId="{ED10B5C0-C7A1-4994-B579-2BE5BF190FCC}" type="parTrans" cxnId="{D672125B-8DFD-41AA-BA1E-9E96C7616CDE}">
      <dgm:prSet/>
      <dgm:spPr/>
      <dgm:t>
        <a:bodyPr/>
        <a:lstStyle/>
        <a:p>
          <a:endParaRPr lang="fr-FR"/>
        </a:p>
      </dgm:t>
    </dgm:pt>
    <dgm:pt modelId="{86730FFB-3AB3-4E85-B35F-EF402FCCA216}">
      <dgm:prSet custT="1"/>
      <dgm:spPr/>
      <dgm:t>
        <a:bodyPr/>
        <a:lstStyle/>
        <a:p>
          <a:pPr algn="just"/>
          <a:r>
            <a:rPr lang="fr-FR" sz="1800" b="0" dirty="0">
              <a:solidFill>
                <a:schemeClr val="tx1"/>
              </a:solidFill>
            </a:rPr>
            <a:t>Diminuer le </a:t>
          </a:r>
          <a:r>
            <a:rPr lang="fr-FR" sz="1800" b="1" dirty="0">
              <a:solidFill>
                <a:srgbClr val="0070C0"/>
              </a:solidFill>
            </a:rPr>
            <a:t>recours inadapté des enfants et des adolescents aux structures hospitalières </a:t>
          </a:r>
          <a:r>
            <a:rPr lang="fr-FR" sz="1800" b="0" dirty="0">
              <a:solidFill>
                <a:schemeClr val="tx1"/>
              </a:solidFill>
            </a:rPr>
            <a:t>(urgences et surspécialités).</a:t>
          </a:r>
        </a:p>
      </dgm:t>
    </dgm:pt>
    <dgm:pt modelId="{4389F517-96BB-4C94-A5B5-63F3821CCD41}" type="sibTrans" cxnId="{5EEB68C4-F284-4B4E-8784-56BA83AA00DC}">
      <dgm:prSet/>
      <dgm:spPr/>
      <dgm:t>
        <a:bodyPr/>
        <a:lstStyle/>
        <a:p>
          <a:endParaRPr lang="fr-FR"/>
        </a:p>
      </dgm:t>
    </dgm:pt>
    <dgm:pt modelId="{00A397BD-76E4-4122-9063-9CFC35C02264}" type="parTrans" cxnId="{5EEB68C4-F284-4B4E-8784-56BA83AA00DC}">
      <dgm:prSet/>
      <dgm:spPr/>
      <dgm:t>
        <a:bodyPr/>
        <a:lstStyle/>
        <a:p>
          <a:endParaRPr lang="fr-FR"/>
        </a:p>
      </dgm:t>
    </dgm:pt>
    <dgm:pt modelId="{800DC932-37B0-4029-B50F-3C33CE1B9905}">
      <dgm:prSet custT="1"/>
      <dgm:spPr/>
      <dgm:t>
        <a:bodyPr/>
        <a:lstStyle/>
        <a:p>
          <a:pPr algn="just"/>
          <a:r>
            <a:rPr lang="fr-FR" sz="1800" b="1" dirty="0">
              <a:solidFill>
                <a:srgbClr val="0070C0"/>
              </a:solidFill>
            </a:rPr>
            <a:t>100% des enfants bénéficient de l’examen médical obligatoire lors de la 6e année </a:t>
          </a:r>
          <a:r>
            <a:rPr lang="fr-FR" sz="1800" b="0" dirty="0">
              <a:solidFill>
                <a:schemeClr val="tx1"/>
              </a:solidFill>
            </a:rPr>
            <a:t>dans les territoires prioritaires définis en lien avec les rectorats.</a:t>
          </a:r>
        </a:p>
      </dgm:t>
    </dgm:pt>
    <dgm:pt modelId="{8FCC43BC-72AB-4EF0-A3D9-626C39082F0B}" type="sibTrans" cxnId="{2CD4D4B9-A430-4A36-855C-228A8ACC380C}">
      <dgm:prSet/>
      <dgm:spPr/>
      <dgm:t>
        <a:bodyPr/>
        <a:lstStyle/>
        <a:p>
          <a:endParaRPr lang="fr-FR"/>
        </a:p>
      </dgm:t>
    </dgm:pt>
    <dgm:pt modelId="{24062011-1904-48F4-8602-D13040A31802}" type="parTrans" cxnId="{2CD4D4B9-A430-4A36-855C-228A8ACC380C}">
      <dgm:prSet/>
      <dgm:spPr/>
      <dgm:t>
        <a:bodyPr/>
        <a:lstStyle/>
        <a:p>
          <a:endParaRPr lang="fr-FR"/>
        </a:p>
      </dgm:t>
    </dgm:pt>
    <dgm:pt modelId="{38012BAC-796D-436C-85E6-8FFDA8CE1D57}">
      <dgm:prSet custT="1"/>
      <dgm:spPr/>
      <dgm:t>
        <a:bodyPr/>
        <a:lstStyle/>
        <a:p>
          <a:pPr algn="just"/>
          <a:r>
            <a:rPr lang="fr-FR" sz="1800" b="0" dirty="0">
              <a:solidFill>
                <a:schemeClr val="tx1"/>
              </a:solidFill>
            </a:rPr>
            <a:t>Participer au </a:t>
          </a:r>
          <a:r>
            <a:rPr lang="fr-FR" sz="1800" b="1" dirty="0">
              <a:solidFill>
                <a:srgbClr val="0070C0"/>
              </a:solidFill>
            </a:rPr>
            <a:t>soutien à la parentalité.</a:t>
          </a:r>
          <a:endParaRPr lang="fr-FR" sz="1800" b="0" dirty="0">
            <a:solidFill>
              <a:schemeClr val="tx1"/>
            </a:solidFill>
          </a:endParaRPr>
        </a:p>
      </dgm:t>
    </dgm:pt>
    <dgm:pt modelId="{59DD9307-B29B-4470-92E9-089772E20A25}" type="sibTrans" cxnId="{0344D96A-59A2-42BB-92A7-976A54727B91}">
      <dgm:prSet/>
      <dgm:spPr/>
      <dgm:t>
        <a:bodyPr/>
        <a:lstStyle/>
        <a:p>
          <a:endParaRPr lang="fr-FR"/>
        </a:p>
      </dgm:t>
    </dgm:pt>
    <dgm:pt modelId="{27A83C85-504B-4C29-A5F9-116E8588558E}" type="parTrans" cxnId="{0344D96A-59A2-42BB-92A7-976A54727B91}">
      <dgm:prSet/>
      <dgm:spPr/>
      <dgm:t>
        <a:bodyPr/>
        <a:lstStyle/>
        <a:p>
          <a:endParaRPr lang="fr-FR"/>
        </a:p>
      </dgm:t>
    </dgm:pt>
    <dgm:pt modelId="{0E6A804B-DEAB-4F84-97F4-0730B4C24C2D}">
      <dgm:prSet custT="1"/>
      <dgm:spPr/>
      <dgm:t>
        <a:bodyPr/>
        <a:lstStyle/>
        <a:p>
          <a:pPr algn="just"/>
          <a:r>
            <a:rPr lang="fr-FR" sz="1800" b="0" dirty="0">
              <a:solidFill>
                <a:schemeClr val="tx1"/>
              </a:solidFill>
            </a:rPr>
            <a:t>Permettre aux enfants et adolescents, identifiés comme relevant d’une situation complexe, de </a:t>
          </a:r>
          <a:r>
            <a:rPr lang="fr-FR" sz="1800" b="1" dirty="0">
              <a:solidFill>
                <a:srgbClr val="0070C0"/>
              </a:solidFill>
            </a:rPr>
            <a:t>bénéficier d’une coordination pluri professionnelle dans un dispositif spécifique.</a:t>
          </a:r>
          <a:endParaRPr lang="fr-FR" sz="1800" b="0" dirty="0">
            <a:solidFill>
              <a:schemeClr val="tx1"/>
            </a:solidFill>
          </a:endParaRPr>
        </a:p>
      </dgm:t>
    </dgm:pt>
    <dgm:pt modelId="{7AB17245-56D5-4521-882C-B700C7678A30}" type="parTrans" cxnId="{4C60D888-7C7D-4DF8-B0AA-B775DC9042FD}">
      <dgm:prSet/>
      <dgm:spPr/>
      <dgm:t>
        <a:bodyPr/>
        <a:lstStyle/>
        <a:p>
          <a:endParaRPr lang="fr-FR"/>
        </a:p>
      </dgm:t>
    </dgm:pt>
    <dgm:pt modelId="{8E38B798-FCC4-4D4E-BED0-B4918C390942}" type="sibTrans" cxnId="{4C60D888-7C7D-4DF8-B0AA-B775DC9042FD}">
      <dgm:prSet/>
      <dgm:spPr/>
      <dgm:t>
        <a:bodyPr/>
        <a:lstStyle/>
        <a:p>
          <a:endParaRPr lang="fr-FR"/>
        </a:p>
      </dgm:t>
    </dgm:pt>
    <dgm:pt modelId="{3AD22929-2F55-45B4-A2E8-8DB90B4B60B6}" type="pres">
      <dgm:prSet presAssocID="{7B133D81-BD4F-4AF5-92F1-8C4375072CA0}" presName="linear" presStyleCnt="0">
        <dgm:presLayoutVars>
          <dgm:dir/>
          <dgm:animLvl val="lvl"/>
          <dgm:resizeHandles val="exact"/>
        </dgm:presLayoutVars>
      </dgm:prSet>
      <dgm:spPr/>
    </dgm:pt>
    <dgm:pt modelId="{302124DC-21BB-4C07-BEBE-3EB249BEB998}" type="pres">
      <dgm:prSet presAssocID="{DA4CB869-18C7-4DD0-9A4E-4F08D627A5EC}" presName="parentLin" presStyleCnt="0"/>
      <dgm:spPr/>
    </dgm:pt>
    <dgm:pt modelId="{9BAE7866-D4A5-45AC-AE41-7F9AF1E3896A}" type="pres">
      <dgm:prSet presAssocID="{DA4CB869-18C7-4DD0-9A4E-4F08D627A5EC}" presName="parentLeftMargin" presStyleLbl="node1" presStyleIdx="0" presStyleCnt="1"/>
      <dgm:spPr/>
    </dgm:pt>
    <dgm:pt modelId="{219685F4-59C8-439A-BCD4-44531A0D255F}" type="pres">
      <dgm:prSet presAssocID="{DA4CB869-18C7-4DD0-9A4E-4F08D627A5EC}" presName="parentText" presStyleLbl="node1" presStyleIdx="0" presStyleCnt="1" custScaleX="132665" custScaleY="27123" custLinFactNeighborX="-4796" custLinFactNeighborY="-51246">
        <dgm:presLayoutVars>
          <dgm:chMax val="0"/>
          <dgm:bulletEnabled val="1"/>
        </dgm:presLayoutVars>
      </dgm:prSet>
      <dgm:spPr/>
    </dgm:pt>
    <dgm:pt modelId="{AA677314-573D-447B-AD07-DB5AD3D78C9A}" type="pres">
      <dgm:prSet presAssocID="{DA4CB869-18C7-4DD0-9A4E-4F08D627A5EC}" presName="negativeSpace" presStyleCnt="0"/>
      <dgm:spPr/>
    </dgm:pt>
    <dgm:pt modelId="{3D18AD73-111E-43D7-A6A5-A8859D061071}" type="pres">
      <dgm:prSet presAssocID="{DA4CB869-18C7-4DD0-9A4E-4F08D627A5EC}" presName="childText" presStyleLbl="conFgAcc1" presStyleIdx="0" presStyleCnt="1" custScaleY="80012" custLinFactNeighborY="-19829">
        <dgm:presLayoutVars>
          <dgm:bulletEnabled val="1"/>
        </dgm:presLayoutVars>
      </dgm:prSet>
      <dgm:spPr/>
    </dgm:pt>
  </dgm:ptLst>
  <dgm:cxnLst>
    <dgm:cxn modelId="{A7FF6506-63B9-4A1A-9B18-ED7B5256858D}" type="presOf" srcId="{86730FFB-3AB3-4E85-B35F-EF402FCCA216}" destId="{3D18AD73-111E-43D7-A6A5-A8859D061071}" srcOrd="0" destOrd="3" presId="urn:microsoft.com/office/officeart/2005/8/layout/list1"/>
    <dgm:cxn modelId="{EA249507-E7D8-452E-BBD3-871EB5994212}" type="presOf" srcId="{38012BAC-796D-436C-85E6-8FFDA8CE1D57}" destId="{3D18AD73-111E-43D7-A6A5-A8859D061071}" srcOrd="0" destOrd="1" presId="urn:microsoft.com/office/officeart/2005/8/layout/list1"/>
    <dgm:cxn modelId="{FAE5A21C-7200-4EBF-BBC1-E5583EB6F0A9}" srcId="{DA4CB869-18C7-4DD0-9A4E-4F08D627A5EC}" destId="{D1B20B96-5666-4034-8367-F930A18278FE}" srcOrd="6" destOrd="0" parTransId="{31B0716D-254F-4E52-8839-25A04E77466C}" sibTransId="{5266309C-CF1C-4E2E-91CE-CE77AF5C6A17}"/>
    <dgm:cxn modelId="{AF67D72D-1B78-45BE-A16A-C6979B45F235}" type="presOf" srcId="{DA4CB869-18C7-4DD0-9A4E-4F08D627A5EC}" destId="{9BAE7866-D4A5-45AC-AE41-7F9AF1E3896A}" srcOrd="0" destOrd="0" presId="urn:microsoft.com/office/officeart/2005/8/layout/list1"/>
    <dgm:cxn modelId="{D672125B-8DFD-41AA-BA1E-9E96C7616CDE}" srcId="{DA4CB869-18C7-4DD0-9A4E-4F08D627A5EC}" destId="{EA2244DF-90A4-4E1E-98C7-7764D1AD9531}" srcOrd="5" destOrd="0" parTransId="{ED10B5C0-C7A1-4994-B579-2BE5BF190FCC}" sibTransId="{811C4227-38CF-4063-BD03-9238AE057541}"/>
    <dgm:cxn modelId="{FF297E42-01FC-422E-AC58-8AC431D79FC9}" type="presOf" srcId="{800DC932-37B0-4029-B50F-3C33CE1B9905}" destId="{3D18AD73-111E-43D7-A6A5-A8859D061071}" srcOrd="0" destOrd="2" presId="urn:microsoft.com/office/officeart/2005/8/layout/list1"/>
    <dgm:cxn modelId="{3782EB48-AFF5-47DB-841F-7F455275B11A}" srcId="{DA4CB869-18C7-4DD0-9A4E-4F08D627A5EC}" destId="{50A149F6-2BE8-461E-BD06-8FB815BCBDDE}" srcOrd="7" destOrd="0" parTransId="{FE950C78-322B-462E-9542-EFDAFAE8BB27}" sibTransId="{47021355-FE44-4444-ADB2-296758705918}"/>
    <dgm:cxn modelId="{62825949-C311-47D5-9908-6D22674AFE09}" type="presOf" srcId="{EA2244DF-90A4-4E1E-98C7-7764D1AD9531}" destId="{3D18AD73-111E-43D7-A6A5-A8859D061071}" srcOrd="0" destOrd="5" presId="urn:microsoft.com/office/officeart/2005/8/layout/list1"/>
    <dgm:cxn modelId="{0344D96A-59A2-42BB-92A7-976A54727B91}" srcId="{DA4CB869-18C7-4DD0-9A4E-4F08D627A5EC}" destId="{38012BAC-796D-436C-85E6-8FFDA8CE1D57}" srcOrd="1" destOrd="0" parTransId="{27A83C85-504B-4C29-A5F9-116E8588558E}" sibTransId="{59DD9307-B29B-4470-92E9-089772E20A25}"/>
    <dgm:cxn modelId="{009A1C4B-7847-4475-A66D-F1B26B48112F}" srcId="{DA4CB869-18C7-4DD0-9A4E-4F08D627A5EC}" destId="{2416F7E4-1DED-4D4B-BAE2-E26801FF19E1}" srcOrd="0" destOrd="0" parTransId="{52FB714A-998A-4B47-9931-5C455F36BD32}" sibTransId="{5CA6E289-B2BB-4920-82CC-6CD6CE1945AB}"/>
    <dgm:cxn modelId="{8090556E-6B26-48E4-8745-FABCB018BFA9}" type="presOf" srcId="{0E6A804B-DEAB-4F84-97F4-0730B4C24C2D}" destId="{3D18AD73-111E-43D7-A6A5-A8859D061071}" srcOrd="0" destOrd="4" presId="urn:microsoft.com/office/officeart/2005/8/layout/list1"/>
    <dgm:cxn modelId="{7F603079-A08D-4920-997F-E592D8C610A8}" type="presOf" srcId="{2416F7E4-1DED-4D4B-BAE2-E26801FF19E1}" destId="{3D18AD73-111E-43D7-A6A5-A8859D061071}" srcOrd="0" destOrd="0" presId="urn:microsoft.com/office/officeart/2005/8/layout/list1"/>
    <dgm:cxn modelId="{4C60D888-7C7D-4DF8-B0AA-B775DC9042FD}" srcId="{DA4CB869-18C7-4DD0-9A4E-4F08D627A5EC}" destId="{0E6A804B-DEAB-4F84-97F4-0730B4C24C2D}" srcOrd="4" destOrd="0" parTransId="{7AB17245-56D5-4521-882C-B700C7678A30}" sibTransId="{8E38B798-FCC4-4D4E-BED0-B4918C390942}"/>
    <dgm:cxn modelId="{67F8FF8F-2B9C-4C6A-8B33-6E0EDC7621C7}" type="presOf" srcId="{DA4CB869-18C7-4DD0-9A4E-4F08D627A5EC}" destId="{219685F4-59C8-439A-BCD4-44531A0D255F}" srcOrd="1" destOrd="0" presId="urn:microsoft.com/office/officeart/2005/8/layout/list1"/>
    <dgm:cxn modelId="{2476B1AB-6C90-4443-A156-4CE3D03A29F4}" type="presOf" srcId="{7B133D81-BD4F-4AF5-92F1-8C4375072CA0}" destId="{3AD22929-2F55-45B4-A2E8-8DB90B4B60B6}" srcOrd="0" destOrd="0" presId="urn:microsoft.com/office/officeart/2005/8/layout/list1"/>
    <dgm:cxn modelId="{2CD4D4B9-A430-4A36-855C-228A8ACC380C}" srcId="{DA4CB869-18C7-4DD0-9A4E-4F08D627A5EC}" destId="{800DC932-37B0-4029-B50F-3C33CE1B9905}" srcOrd="2" destOrd="0" parTransId="{24062011-1904-48F4-8602-D13040A31802}" sibTransId="{8FCC43BC-72AB-4EF0-A3D9-626C39082F0B}"/>
    <dgm:cxn modelId="{5EEB68C4-F284-4B4E-8784-56BA83AA00DC}" srcId="{DA4CB869-18C7-4DD0-9A4E-4F08D627A5EC}" destId="{86730FFB-3AB3-4E85-B35F-EF402FCCA216}" srcOrd="3" destOrd="0" parTransId="{00A397BD-76E4-4122-9063-9CFC35C02264}" sibTransId="{4389F517-96BB-4C94-A5B5-63F3821CCD41}"/>
    <dgm:cxn modelId="{B4C873D6-5456-4CEE-8F8B-3407B73A8DB5}" srcId="{7B133D81-BD4F-4AF5-92F1-8C4375072CA0}" destId="{DA4CB869-18C7-4DD0-9A4E-4F08D627A5EC}" srcOrd="0" destOrd="0" parTransId="{5DB82021-A482-4DD1-9A66-E9EEB7D18446}" sibTransId="{2C317DC9-1126-4808-8D15-6611AE38467F}"/>
    <dgm:cxn modelId="{9C94EBE6-5AF6-44CB-B409-592010F5E7A7}" type="presOf" srcId="{D1B20B96-5666-4034-8367-F930A18278FE}" destId="{3D18AD73-111E-43D7-A6A5-A8859D061071}" srcOrd="0" destOrd="6" presId="urn:microsoft.com/office/officeart/2005/8/layout/list1"/>
    <dgm:cxn modelId="{3BFA7AF8-AED8-4CA2-952B-AF8FA73F2ED0}" type="presOf" srcId="{50A149F6-2BE8-461E-BD06-8FB815BCBDDE}" destId="{3D18AD73-111E-43D7-A6A5-A8859D061071}" srcOrd="0" destOrd="7" presId="urn:microsoft.com/office/officeart/2005/8/layout/list1"/>
    <dgm:cxn modelId="{E04FFC83-C59D-4A69-9FC8-3C7230B61C72}" type="presParOf" srcId="{3AD22929-2F55-45B4-A2E8-8DB90B4B60B6}" destId="{302124DC-21BB-4C07-BEBE-3EB249BEB998}" srcOrd="0" destOrd="0" presId="urn:microsoft.com/office/officeart/2005/8/layout/list1"/>
    <dgm:cxn modelId="{3ED37168-47F5-4FCB-B8E6-0303CE05E8A6}" type="presParOf" srcId="{302124DC-21BB-4C07-BEBE-3EB249BEB998}" destId="{9BAE7866-D4A5-45AC-AE41-7F9AF1E3896A}" srcOrd="0" destOrd="0" presId="urn:microsoft.com/office/officeart/2005/8/layout/list1"/>
    <dgm:cxn modelId="{44D595BD-6D02-4B61-9619-9953E22EC210}" type="presParOf" srcId="{302124DC-21BB-4C07-BEBE-3EB249BEB998}" destId="{219685F4-59C8-439A-BCD4-44531A0D255F}" srcOrd="1" destOrd="0" presId="urn:microsoft.com/office/officeart/2005/8/layout/list1"/>
    <dgm:cxn modelId="{894BE97C-92E1-4B07-A977-4130AD0DF640}" type="presParOf" srcId="{3AD22929-2F55-45B4-A2E8-8DB90B4B60B6}" destId="{AA677314-573D-447B-AD07-DB5AD3D78C9A}" srcOrd="1" destOrd="0" presId="urn:microsoft.com/office/officeart/2005/8/layout/list1"/>
    <dgm:cxn modelId="{EFC6168D-A630-4FA0-960A-5315D74004C0}" type="presParOf" srcId="{3AD22929-2F55-45B4-A2E8-8DB90B4B60B6}" destId="{3D18AD73-111E-43D7-A6A5-A8859D061071}"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133D81-BD4F-4AF5-92F1-8C4375072C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A4CB869-18C7-4DD0-9A4E-4F08D627A5EC}">
      <dgm:prSet phldrT="[Texte]" custT="1"/>
      <dgm:spPr/>
      <dgm:t>
        <a:bodyPr/>
        <a:lstStyle/>
        <a:p>
          <a:r>
            <a:rPr lang="fr-FR" sz="2400" b="0" dirty="0"/>
            <a:t>Levier 4 : Parcours « Personnes âgées »</a:t>
          </a:r>
          <a:endParaRPr lang="fr-FR" sz="2400" b="0" i="1" dirty="0"/>
        </a:p>
      </dgm:t>
    </dgm:pt>
    <dgm:pt modelId="{5DB82021-A482-4DD1-9A66-E9EEB7D18446}" type="parTrans" cxnId="{B4C873D6-5456-4CEE-8F8B-3407B73A8DB5}">
      <dgm:prSet/>
      <dgm:spPr/>
      <dgm:t>
        <a:bodyPr/>
        <a:lstStyle/>
        <a:p>
          <a:endParaRPr lang="fr-FR" b="0"/>
        </a:p>
      </dgm:t>
    </dgm:pt>
    <dgm:pt modelId="{2C317DC9-1126-4808-8D15-6611AE38467F}" type="sibTrans" cxnId="{B4C873D6-5456-4CEE-8F8B-3407B73A8DB5}">
      <dgm:prSet/>
      <dgm:spPr/>
      <dgm:t>
        <a:bodyPr/>
        <a:lstStyle/>
        <a:p>
          <a:endParaRPr lang="fr-FR" b="0"/>
        </a:p>
      </dgm:t>
    </dgm:pt>
    <dgm:pt modelId="{2416F7E4-1DED-4D4B-BAE2-E26801FF19E1}">
      <dgm:prSet phldrT="[Texte]" custT="1"/>
      <dgm:spPr/>
      <dgm:t>
        <a:bodyPr/>
        <a:lstStyle/>
        <a:p>
          <a:pPr algn="l"/>
          <a:r>
            <a:rPr lang="fr-FR" sz="1800" b="0" dirty="0">
              <a:solidFill>
                <a:schemeClr val="tx1"/>
              </a:solidFill>
            </a:rPr>
            <a:t>Contribuer à la </a:t>
          </a:r>
          <a:r>
            <a:rPr lang="fr-FR" sz="1800" b="1" dirty="0">
              <a:solidFill>
                <a:srgbClr val="0070C0"/>
              </a:solidFill>
            </a:rPr>
            <a:t>prévention de la perte d’autonomie </a:t>
          </a:r>
          <a:r>
            <a:rPr lang="fr-FR" sz="1800" b="0" dirty="0">
              <a:solidFill>
                <a:schemeClr val="tx1"/>
              </a:solidFill>
            </a:rPr>
            <a:t>des personnes âgées.</a:t>
          </a:r>
          <a:endParaRPr lang="fr-FR" sz="800" b="0" dirty="0"/>
        </a:p>
      </dgm:t>
    </dgm:pt>
    <dgm:pt modelId="{52FB714A-998A-4B47-9931-5C455F36BD32}" type="parTrans" cxnId="{009A1C4B-7847-4475-A66D-F1B26B48112F}">
      <dgm:prSet/>
      <dgm:spPr/>
      <dgm:t>
        <a:bodyPr/>
        <a:lstStyle/>
        <a:p>
          <a:endParaRPr lang="fr-FR"/>
        </a:p>
      </dgm:t>
    </dgm:pt>
    <dgm:pt modelId="{5CA6E289-B2BB-4920-82CC-6CD6CE1945AB}" type="sibTrans" cxnId="{009A1C4B-7847-4475-A66D-F1B26B48112F}">
      <dgm:prSet/>
      <dgm:spPr/>
      <dgm:t>
        <a:bodyPr/>
        <a:lstStyle/>
        <a:p>
          <a:endParaRPr lang="fr-FR"/>
        </a:p>
      </dgm:t>
    </dgm:pt>
    <dgm:pt modelId="{38012BAC-796D-436C-85E6-8FFDA8CE1D57}">
      <dgm:prSet custT="1"/>
      <dgm:spPr/>
      <dgm:t>
        <a:bodyPr/>
        <a:lstStyle/>
        <a:p>
          <a:pPr algn="just"/>
          <a:r>
            <a:rPr lang="fr-FR" sz="1800" b="0" dirty="0">
              <a:solidFill>
                <a:schemeClr val="tx1"/>
              </a:solidFill>
            </a:rPr>
            <a:t>Diminuer de 10% </a:t>
          </a:r>
          <a:r>
            <a:rPr lang="fr-FR" sz="1800" b="1" dirty="0">
              <a:solidFill>
                <a:srgbClr val="0070C0"/>
              </a:solidFill>
            </a:rPr>
            <a:t>le recours aux urgences des personnes âgées </a:t>
          </a:r>
          <a:r>
            <a:rPr lang="fr-FR" sz="1800" b="0" dirty="0">
              <a:solidFill>
                <a:schemeClr val="tx1"/>
              </a:solidFill>
            </a:rPr>
            <a:t>de plus de 75 ans. </a:t>
          </a:r>
        </a:p>
      </dgm:t>
    </dgm:pt>
    <dgm:pt modelId="{27A83C85-504B-4C29-A5F9-116E8588558E}" type="parTrans" cxnId="{0344D96A-59A2-42BB-92A7-976A54727B91}">
      <dgm:prSet/>
      <dgm:spPr/>
      <dgm:t>
        <a:bodyPr/>
        <a:lstStyle/>
        <a:p>
          <a:endParaRPr lang="fr-FR"/>
        </a:p>
      </dgm:t>
    </dgm:pt>
    <dgm:pt modelId="{59DD9307-B29B-4470-92E9-089772E20A25}" type="sibTrans" cxnId="{0344D96A-59A2-42BB-92A7-976A54727B91}">
      <dgm:prSet/>
      <dgm:spPr/>
      <dgm:t>
        <a:bodyPr/>
        <a:lstStyle/>
        <a:p>
          <a:endParaRPr lang="fr-FR"/>
        </a:p>
      </dgm:t>
    </dgm:pt>
    <dgm:pt modelId="{86730FFB-3AB3-4E85-B35F-EF402FCCA216}">
      <dgm:prSet custT="1"/>
      <dgm:spPr/>
      <dgm:t>
        <a:bodyPr/>
        <a:lstStyle/>
        <a:p>
          <a:pPr algn="just"/>
          <a:r>
            <a:rPr lang="fr-FR" sz="1800" b="0" dirty="0">
              <a:solidFill>
                <a:schemeClr val="tx1"/>
              </a:solidFill>
            </a:rPr>
            <a:t>Coordonner les acteurs et les interventions au sein des départements pour que </a:t>
          </a:r>
          <a:r>
            <a:rPr lang="fr-FR" sz="1800" b="1" dirty="0">
              <a:solidFill>
                <a:srgbClr val="0070C0"/>
              </a:solidFill>
            </a:rPr>
            <a:t>20% des personnes âgées de plus de 75 ans vivant à domicile bénéficient d’un plan d’accompagnement </a:t>
          </a:r>
          <a:r>
            <a:rPr lang="fr-FR" sz="1800" b="0" dirty="0" err="1">
              <a:solidFill>
                <a:schemeClr val="tx1"/>
              </a:solidFill>
            </a:rPr>
            <a:t>co</a:t>
          </a:r>
          <a:r>
            <a:rPr lang="fr-FR" sz="1800" b="0" dirty="0">
              <a:solidFill>
                <a:schemeClr val="tx1"/>
              </a:solidFill>
            </a:rPr>
            <a:t>-construit avec la personne et son entourage. </a:t>
          </a:r>
        </a:p>
      </dgm:t>
    </dgm:pt>
    <dgm:pt modelId="{00A397BD-76E4-4122-9063-9CFC35C02264}" type="parTrans" cxnId="{5EEB68C4-F284-4B4E-8784-56BA83AA00DC}">
      <dgm:prSet/>
      <dgm:spPr/>
      <dgm:t>
        <a:bodyPr/>
        <a:lstStyle/>
        <a:p>
          <a:endParaRPr lang="fr-FR"/>
        </a:p>
      </dgm:t>
    </dgm:pt>
    <dgm:pt modelId="{4389F517-96BB-4C94-A5B5-63F3821CCD41}" type="sibTrans" cxnId="{5EEB68C4-F284-4B4E-8784-56BA83AA00DC}">
      <dgm:prSet/>
      <dgm:spPr/>
      <dgm:t>
        <a:bodyPr/>
        <a:lstStyle/>
        <a:p>
          <a:endParaRPr lang="fr-FR"/>
        </a:p>
      </dgm:t>
    </dgm:pt>
    <dgm:pt modelId="{210331CE-2DA0-48D2-8695-E22FFE76967D}">
      <dgm:prSet custT="1"/>
      <dgm:spPr/>
      <dgm:t>
        <a:bodyPr/>
        <a:lstStyle/>
        <a:p>
          <a:pPr algn="just"/>
          <a:r>
            <a:rPr lang="fr-FR" sz="1800" b="0" dirty="0">
              <a:solidFill>
                <a:schemeClr val="tx1"/>
              </a:solidFill>
            </a:rPr>
            <a:t>Mettre en œuvre par l’organisation territoriale prévue, </a:t>
          </a:r>
          <a:r>
            <a:rPr lang="fr-FR" sz="1800" b="1" dirty="0">
              <a:solidFill>
                <a:srgbClr val="0070C0"/>
              </a:solidFill>
            </a:rPr>
            <a:t>100% des plans d’accompagnement élaborés pour les personnes âgées à domicile</a:t>
          </a:r>
          <a:r>
            <a:rPr lang="fr-FR" sz="1800" b="0" dirty="0">
              <a:solidFill>
                <a:schemeClr val="tx1"/>
              </a:solidFill>
            </a:rPr>
            <a:t>.</a:t>
          </a:r>
        </a:p>
      </dgm:t>
    </dgm:pt>
    <dgm:pt modelId="{32B63D7D-B852-43FE-A21F-02756F73BA32}" type="parTrans" cxnId="{8D946224-F21D-4E0B-914C-7E00E5FD2A32}">
      <dgm:prSet/>
      <dgm:spPr/>
      <dgm:t>
        <a:bodyPr/>
        <a:lstStyle/>
        <a:p>
          <a:endParaRPr lang="fr-FR"/>
        </a:p>
      </dgm:t>
    </dgm:pt>
    <dgm:pt modelId="{676CD5F4-2748-4D61-A5FF-D4E66D84A87E}" type="sibTrans" cxnId="{8D946224-F21D-4E0B-914C-7E00E5FD2A32}">
      <dgm:prSet/>
      <dgm:spPr/>
      <dgm:t>
        <a:bodyPr/>
        <a:lstStyle/>
        <a:p>
          <a:endParaRPr lang="fr-FR"/>
        </a:p>
      </dgm:t>
    </dgm:pt>
    <dgm:pt modelId="{EA2244DF-90A4-4E1E-98C7-7764D1AD9531}">
      <dgm:prSet custT="1"/>
      <dgm:spPr/>
      <dgm:t>
        <a:bodyPr/>
        <a:lstStyle/>
        <a:p>
          <a:pPr algn="just"/>
          <a:r>
            <a:rPr lang="fr-FR" sz="1800" b="1" dirty="0">
              <a:solidFill>
                <a:srgbClr val="0070C0"/>
              </a:solidFill>
            </a:rPr>
            <a:t>Structurer l’offre </a:t>
          </a:r>
          <a:r>
            <a:rPr lang="fr-FR" sz="1800" b="0" dirty="0">
              <a:solidFill>
                <a:schemeClr val="tx1"/>
              </a:solidFill>
            </a:rPr>
            <a:t>pour répondre aux enjeux du parcours de santé de la personne âgée.</a:t>
          </a:r>
        </a:p>
      </dgm:t>
    </dgm:pt>
    <dgm:pt modelId="{ED10B5C0-C7A1-4994-B579-2BE5BF190FCC}" type="parTrans" cxnId="{D672125B-8DFD-41AA-BA1E-9E96C7616CDE}">
      <dgm:prSet/>
      <dgm:spPr/>
      <dgm:t>
        <a:bodyPr/>
        <a:lstStyle/>
        <a:p>
          <a:endParaRPr lang="fr-FR"/>
        </a:p>
      </dgm:t>
    </dgm:pt>
    <dgm:pt modelId="{811C4227-38CF-4063-BD03-9238AE057541}" type="sibTrans" cxnId="{D672125B-8DFD-41AA-BA1E-9E96C7616CDE}">
      <dgm:prSet/>
      <dgm:spPr/>
      <dgm:t>
        <a:bodyPr/>
        <a:lstStyle/>
        <a:p>
          <a:endParaRPr lang="fr-FR"/>
        </a:p>
      </dgm:t>
    </dgm:pt>
    <dgm:pt modelId="{800DC932-37B0-4029-B50F-3C33CE1B9905}">
      <dgm:prSet custT="1"/>
      <dgm:spPr/>
      <dgm:t>
        <a:bodyPr/>
        <a:lstStyle/>
        <a:p>
          <a:pPr algn="just"/>
          <a:r>
            <a:rPr lang="fr-FR" sz="1800" b="0" dirty="0">
              <a:solidFill>
                <a:schemeClr val="tx1"/>
              </a:solidFill>
            </a:rPr>
            <a:t>Diminuer de 5% </a:t>
          </a:r>
          <a:r>
            <a:rPr lang="fr-FR" sz="1800" b="1" dirty="0">
              <a:solidFill>
                <a:srgbClr val="0070C0"/>
              </a:solidFill>
            </a:rPr>
            <a:t>le nombre de ré-hospitalisations non programmées</a:t>
          </a:r>
          <a:r>
            <a:rPr lang="fr-FR" sz="1800" b="0" dirty="0">
              <a:solidFill>
                <a:schemeClr val="tx1"/>
              </a:solidFill>
            </a:rPr>
            <a:t> dans les 30 jours des personnes âgées de plus de 75 ans.</a:t>
          </a:r>
        </a:p>
      </dgm:t>
    </dgm:pt>
    <dgm:pt modelId="{24062011-1904-48F4-8602-D13040A31802}" type="parTrans" cxnId="{2CD4D4B9-A430-4A36-855C-228A8ACC380C}">
      <dgm:prSet/>
      <dgm:spPr/>
      <dgm:t>
        <a:bodyPr/>
        <a:lstStyle/>
        <a:p>
          <a:endParaRPr lang="fr-FR"/>
        </a:p>
      </dgm:t>
    </dgm:pt>
    <dgm:pt modelId="{8FCC43BC-72AB-4EF0-A3D9-626C39082F0B}" type="sibTrans" cxnId="{2CD4D4B9-A430-4A36-855C-228A8ACC380C}">
      <dgm:prSet/>
      <dgm:spPr/>
      <dgm:t>
        <a:bodyPr/>
        <a:lstStyle/>
        <a:p>
          <a:endParaRPr lang="fr-FR"/>
        </a:p>
      </dgm:t>
    </dgm:pt>
    <dgm:pt modelId="{3AD22929-2F55-45B4-A2E8-8DB90B4B60B6}" type="pres">
      <dgm:prSet presAssocID="{7B133D81-BD4F-4AF5-92F1-8C4375072CA0}" presName="linear" presStyleCnt="0">
        <dgm:presLayoutVars>
          <dgm:dir/>
          <dgm:animLvl val="lvl"/>
          <dgm:resizeHandles val="exact"/>
        </dgm:presLayoutVars>
      </dgm:prSet>
      <dgm:spPr/>
    </dgm:pt>
    <dgm:pt modelId="{302124DC-21BB-4C07-BEBE-3EB249BEB998}" type="pres">
      <dgm:prSet presAssocID="{DA4CB869-18C7-4DD0-9A4E-4F08D627A5EC}" presName="parentLin" presStyleCnt="0"/>
      <dgm:spPr/>
    </dgm:pt>
    <dgm:pt modelId="{9BAE7866-D4A5-45AC-AE41-7F9AF1E3896A}" type="pres">
      <dgm:prSet presAssocID="{DA4CB869-18C7-4DD0-9A4E-4F08D627A5EC}" presName="parentLeftMargin" presStyleLbl="node1" presStyleIdx="0" presStyleCnt="1"/>
      <dgm:spPr/>
    </dgm:pt>
    <dgm:pt modelId="{219685F4-59C8-439A-BCD4-44531A0D255F}" type="pres">
      <dgm:prSet presAssocID="{DA4CB869-18C7-4DD0-9A4E-4F08D627A5EC}" presName="parentText" presStyleLbl="node1" presStyleIdx="0" presStyleCnt="1" custScaleX="95799" custScaleY="42604" custLinFactNeighborX="16942" custLinFactNeighborY="-32813">
        <dgm:presLayoutVars>
          <dgm:chMax val="0"/>
          <dgm:bulletEnabled val="1"/>
        </dgm:presLayoutVars>
      </dgm:prSet>
      <dgm:spPr/>
    </dgm:pt>
    <dgm:pt modelId="{AA677314-573D-447B-AD07-DB5AD3D78C9A}" type="pres">
      <dgm:prSet presAssocID="{DA4CB869-18C7-4DD0-9A4E-4F08D627A5EC}" presName="negativeSpace" presStyleCnt="0"/>
      <dgm:spPr/>
    </dgm:pt>
    <dgm:pt modelId="{3D18AD73-111E-43D7-A6A5-A8859D061071}" type="pres">
      <dgm:prSet presAssocID="{DA4CB869-18C7-4DD0-9A4E-4F08D627A5EC}" presName="childText" presStyleLbl="conFgAcc1" presStyleIdx="0" presStyleCnt="1" custScaleY="91256" custLinFactNeighborX="-907" custLinFactNeighborY="16791">
        <dgm:presLayoutVars>
          <dgm:bulletEnabled val="1"/>
        </dgm:presLayoutVars>
      </dgm:prSet>
      <dgm:spPr/>
    </dgm:pt>
  </dgm:ptLst>
  <dgm:cxnLst>
    <dgm:cxn modelId="{7F273A1B-1E57-48B2-8F49-F4A0B915B4A1}" type="presOf" srcId="{210331CE-2DA0-48D2-8695-E22FFE76967D}" destId="{3D18AD73-111E-43D7-A6A5-A8859D061071}" srcOrd="0" destOrd="4" presId="urn:microsoft.com/office/officeart/2005/8/layout/list1"/>
    <dgm:cxn modelId="{8D946224-F21D-4E0B-914C-7E00E5FD2A32}" srcId="{DA4CB869-18C7-4DD0-9A4E-4F08D627A5EC}" destId="{210331CE-2DA0-48D2-8695-E22FFE76967D}" srcOrd="4" destOrd="0" parTransId="{32B63D7D-B852-43FE-A21F-02756F73BA32}" sibTransId="{676CD5F4-2748-4D61-A5FF-D4E66D84A87E}"/>
    <dgm:cxn modelId="{51F72327-9C89-4D30-9DAC-B3EA22BE3383}" type="presOf" srcId="{DA4CB869-18C7-4DD0-9A4E-4F08D627A5EC}" destId="{219685F4-59C8-439A-BCD4-44531A0D255F}" srcOrd="1" destOrd="0" presId="urn:microsoft.com/office/officeart/2005/8/layout/list1"/>
    <dgm:cxn modelId="{7C1AD037-634A-4489-BE5C-651C93E6D7F4}" type="presOf" srcId="{DA4CB869-18C7-4DD0-9A4E-4F08D627A5EC}" destId="{9BAE7866-D4A5-45AC-AE41-7F9AF1E3896A}" srcOrd="0" destOrd="0" presId="urn:microsoft.com/office/officeart/2005/8/layout/list1"/>
    <dgm:cxn modelId="{D672125B-8DFD-41AA-BA1E-9E96C7616CDE}" srcId="{DA4CB869-18C7-4DD0-9A4E-4F08D627A5EC}" destId="{EA2244DF-90A4-4E1E-98C7-7764D1AD9531}" srcOrd="5" destOrd="0" parTransId="{ED10B5C0-C7A1-4994-B579-2BE5BF190FCC}" sibTransId="{811C4227-38CF-4063-BD03-9238AE057541}"/>
    <dgm:cxn modelId="{0344D96A-59A2-42BB-92A7-976A54727B91}" srcId="{DA4CB869-18C7-4DD0-9A4E-4F08D627A5EC}" destId="{38012BAC-796D-436C-85E6-8FFDA8CE1D57}" srcOrd="1" destOrd="0" parTransId="{27A83C85-504B-4C29-A5F9-116E8588558E}" sibTransId="{59DD9307-B29B-4470-92E9-089772E20A25}"/>
    <dgm:cxn modelId="{009A1C4B-7847-4475-A66D-F1B26B48112F}" srcId="{DA4CB869-18C7-4DD0-9A4E-4F08D627A5EC}" destId="{2416F7E4-1DED-4D4B-BAE2-E26801FF19E1}" srcOrd="0" destOrd="0" parTransId="{52FB714A-998A-4B47-9931-5C455F36BD32}" sibTransId="{5CA6E289-B2BB-4920-82CC-6CD6CE1945AB}"/>
    <dgm:cxn modelId="{8457FEB0-35CC-437B-8731-BB2BD8B1FB05}" type="presOf" srcId="{7B133D81-BD4F-4AF5-92F1-8C4375072CA0}" destId="{3AD22929-2F55-45B4-A2E8-8DB90B4B60B6}" srcOrd="0" destOrd="0" presId="urn:microsoft.com/office/officeart/2005/8/layout/list1"/>
    <dgm:cxn modelId="{2CD4D4B9-A430-4A36-855C-228A8ACC380C}" srcId="{DA4CB869-18C7-4DD0-9A4E-4F08D627A5EC}" destId="{800DC932-37B0-4029-B50F-3C33CE1B9905}" srcOrd="2" destOrd="0" parTransId="{24062011-1904-48F4-8602-D13040A31802}" sibTransId="{8FCC43BC-72AB-4EF0-A3D9-626C39082F0B}"/>
    <dgm:cxn modelId="{AEE068BE-8AFC-4A25-BF94-EBCAA5021BD1}" type="presOf" srcId="{2416F7E4-1DED-4D4B-BAE2-E26801FF19E1}" destId="{3D18AD73-111E-43D7-A6A5-A8859D061071}" srcOrd="0" destOrd="0" presId="urn:microsoft.com/office/officeart/2005/8/layout/list1"/>
    <dgm:cxn modelId="{5EEB68C4-F284-4B4E-8784-56BA83AA00DC}" srcId="{DA4CB869-18C7-4DD0-9A4E-4F08D627A5EC}" destId="{86730FFB-3AB3-4E85-B35F-EF402FCCA216}" srcOrd="3" destOrd="0" parTransId="{00A397BD-76E4-4122-9063-9CFC35C02264}" sibTransId="{4389F517-96BB-4C94-A5B5-63F3821CCD41}"/>
    <dgm:cxn modelId="{B4C873D6-5456-4CEE-8F8B-3407B73A8DB5}" srcId="{7B133D81-BD4F-4AF5-92F1-8C4375072CA0}" destId="{DA4CB869-18C7-4DD0-9A4E-4F08D627A5EC}" srcOrd="0" destOrd="0" parTransId="{5DB82021-A482-4DD1-9A66-E9EEB7D18446}" sibTransId="{2C317DC9-1126-4808-8D15-6611AE38467F}"/>
    <dgm:cxn modelId="{4D800BE5-BAC7-4214-9B21-001ECE4F14B2}" type="presOf" srcId="{86730FFB-3AB3-4E85-B35F-EF402FCCA216}" destId="{3D18AD73-111E-43D7-A6A5-A8859D061071}" srcOrd="0" destOrd="3" presId="urn:microsoft.com/office/officeart/2005/8/layout/list1"/>
    <dgm:cxn modelId="{3E5A3FEA-119A-43F4-A27A-A72F2CBCBB1D}" type="presOf" srcId="{38012BAC-796D-436C-85E6-8FFDA8CE1D57}" destId="{3D18AD73-111E-43D7-A6A5-A8859D061071}" srcOrd="0" destOrd="1" presId="urn:microsoft.com/office/officeart/2005/8/layout/list1"/>
    <dgm:cxn modelId="{1C613EF7-8728-4144-A7A7-6E7C84BD1B0D}" type="presOf" srcId="{800DC932-37B0-4029-B50F-3C33CE1B9905}" destId="{3D18AD73-111E-43D7-A6A5-A8859D061071}" srcOrd="0" destOrd="2" presId="urn:microsoft.com/office/officeart/2005/8/layout/list1"/>
    <dgm:cxn modelId="{C756BDFA-B2D8-4162-A772-47D618EC8CF1}" type="presOf" srcId="{EA2244DF-90A4-4E1E-98C7-7764D1AD9531}" destId="{3D18AD73-111E-43D7-A6A5-A8859D061071}" srcOrd="0" destOrd="5" presId="urn:microsoft.com/office/officeart/2005/8/layout/list1"/>
    <dgm:cxn modelId="{047C774D-7ACE-4B1F-9B7A-959075BDC033}" type="presParOf" srcId="{3AD22929-2F55-45B4-A2E8-8DB90B4B60B6}" destId="{302124DC-21BB-4C07-BEBE-3EB249BEB998}" srcOrd="0" destOrd="0" presId="urn:microsoft.com/office/officeart/2005/8/layout/list1"/>
    <dgm:cxn modelId="{03B9580E-7E1D-4B3A-BB3D-7EC5586442C4}" type="presParOf" srcId="{302124DC-21BB-4C07-BEBE-3EB249BEB998}" destId="{9BAE7866-D4A5-45AC-AE41-7F9AF1E3896A}" srcOrd="0" destOrd="0" presId="urn:microsoft.com/office/officeart/2005/8/layout/list1"/>
    <dgm:cxn modelId="{C4961758-B418-4EBB-B5CD-1D5332C06103}" type="presParOf" srcId="{302124DC-21BB-4C07-BEBE-3EB249BEB998}" destId="{219685F4-59C8-439A-BCD4-44531A0D255F}" srcOrd="1" destOrd="0" presId="urn:microsoft.com/office/officeart/2005/8/layout/list1"/>
    <dgm:cxn modelId="{52472673-8D3D-4EF6-A903-169782860747}" type="presParOf" srcId="{3AD22929-2F55-45B4-A2E8-8DB90B4B60B6}" destId="{AA677314-573D-447B-AD07-DB5AD3D78C9A}" srcOrd="1" destOrd="0" presId="urn:microsoft.com/office/officeart/2005/8/layout/list1"/>
    <dgm:cxn modelId="{E3B225F1-42DF-4590-A59D-F13569387C2A}" type="presParOf" srcId="{3AD22929-2F55-45B4-A2E8-8DB90B4B60B6}" destId="{3D18AD73-111E-43D7-A6A5-A8859D061071}"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133D81-BD4F-4AF5-92F1-8C4375072C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A4CB869-18C7-4DD0-9A4E-4F08D627A5EC}">
      <dgm:prSet phldrT="[Texte]" custT="1"/>
      <dgm:spPr/>
      <dgm:t>
        <a:bodyPr/>
        <a:lstStyle/>
        <a:p>
          <a:r>
            <a:rPr lang="fr-FR" sz="2400" b="0" dirty="0"/>
            <a:t>Levier 6 : Ressources humaines en santé</a:t>
          </a:r>
          <a:endParaRPr lang="fr-FR" sz="2400" b="0" i="1" dirty="0"/>
        </a:p>
      </dgm:t>
    </dgm:pt>
    <dgm:pt modelId="{5DB82021-A482-4DD1-9A66-E9EEB7D18446}" type="parTrans" cxnId="{B4C873D6-5456-4CEE-8F8B-3407B73A8DB5}">
      <dgm:prSet/>
      <dgm:spPr/>
      <dgm:t>
        <a:bodyPr/>
        <a:lstStyle/>
        <a:p>
          <a:endParaRPr lang="fr-FR" b="0"/>
        </a:p>
      </dgm:t>
    </dgm:pt>
    <dgm:pt modelId="{2C317DC9-1126-4808-8D15-6611AE38467F}" type="sibTrans" cxnId="{B4C873D6-5456-4CEE-8F8B-3407B73A8DB5}">
      <dgm:prSet/>
      <dgm:spPr/>
      <dgm:t>
        <a:bodyPr/>
        <a:lstStyle/>
        <a:p>
          <a:endParaRPr lang="fr-FR" b="0"/>
        </a:p>
      </dgm:t>
    </dgm:pt>
    <dgm:pt modelId="{2416F7E4-1DED-4D4B-BAE2-E26801FF19E1}">
      <dgm:prSet phldrT="[Texte]" custT="1"/>
      <dgm:spPr/>
      <dgm:t>
        <a:bodyPr/>
        <a:lstStyle/>
        <a:p>
          <a:pPr algn="l"/>
          <a:r>
            <a:rPr lang="fr-FR" sz="1800" b="0" dirty="0">
              <a:solidFill>
                <a:schemeClr val="tx1"/>
              </a:solidFill>
            </a:rPr>
            <a:t>Soutenir les initiatives des professionnels de santé </a:t>
          </a:r>
          <a:r>
            <a:rPr lang="fr-FR" sz="1800" b="1" dirty="0">
              <a:solidFill>
                <a:srgbClr val="0070C0"/>
              </a:solidFill>
            </a:rPr>
            <a:t>pour l’accompagnement des étudiants</a:t>
          </a:r>
          <a:r>
            <a:rPr lang="fr-FR" sz="1800" b="0" dirty="0">
              <a:solidFill>
                <a:schemeClr val="tx1"/>
              </a:solidFill>
            </a:rPr>
            <a:t> issus des filières de formation en santé sur la région en contractualisant avec les universités et les représentants des professionnels et des étudiants et les autres services en charge des formations.</a:t>
          </a:r>
          <a:endParaRPr lang="fr-FR" sz="800" b="0" dirty="0"/>
        </a:p>
      </dgm:t>
    </dgm:pt>
    <dgm:pt modelId="{52FB714A-998A-4B47-9931-5C455F36BD32}" type="parTrans" cxnId="{009A1C4B-7847-4475-A66D-F1B26B48112F}">
      <dgm:prSet/>
      <dgm:spPr/>
      <dgm:t>
        <a:bodyPr/>
        <a:lstStyle/>
        <a:p>
          <a:endParaRPr lang="fr-FR"/>
        </a:p>
      </dgm:t>
    </dgm:pt>
    <dgm:pt modelId="{5CA6E289-B2BB-4920-82CC-6CD6CE1945AB}" type="sibTrans" cxnId="{009A1C4B-7847-4475-A66D-F1B26B48112F}">
      <dgm:prSet/>
      <dgm:spPr/>
      <dgm:t>
        <a:bodyPr/>
        <a:lstStyle/>
        <a:p>
          <a:endParaRPr lang="fr-FR"/>
        </a:p>
      </dgm:t>
    </dgm:pt>
    <dgm:pt modelId="{38012BAC-796D-436C-85E6-8FFDA8CE1D57}">
      <dgm:prSet custT="1"/>
      <dgm:spPr/>
      <dgm:t>
        <a:bodyPr/>
        <a:lstStyle/>
        <a:p>
          <a:pPr algn="just"/>
          <a:r>
            <a:rPr lang="fr-FR" sz="1800" b="0" dirty="0">
              <a:solidFill>
                <a:schemeClr val="tx1"/>
              </a:solidFill>
            </a:rPr>
            <a:t>Faire évoluer </a:t>
          </a:r>
          <a:r>
            <a:rPr lang="fr-FR" sz="1800" b="1" dirty="0">
              <a:solidFill>
                <a:srgbClr val="0070C0"/>
              </a:solidFill>
            </a:rPr>
            <a:t>les terrains de stage d’accueil des internes</a:t>
          </a:r>
          <a:r>
            <a:rPr lang="fr-FR" sz="1800" b="0" dirty="0">
              <a:solidFill>
                <a:schemeClr val="tx1"/>
              </a:solidFill>
            </a:rPr>
            <a:t>, en fonction de l’offre et des besoins du territoire, pour mettre en œuvre la réforme du 3° cycle sur les trois subdivisions. </a:t>
          </a:r>
        </a:p>
      </dgm:t>
    </dgm:pt>
    <dgm:pt modelId="{27A83C85-504B-4C29-A5F9-116E8588558E}" type="parTrans" cxnId="{0344D96A-59A2-42BB-92A7-976A54727B91}">
      <dgm:prSet/>
      <dgm:spPr/>
      <dgm:t>
        <a:bodyPr/>
        <a:lstStyle/>
        <a:p>
          <a:endParaRPr lang="fr-FR"/>
        </a:p>
      </dgm:t>
    </dgm:pt>
    <dgm:pt modelId="{59DD9307-B29B-4470-92E9-089772E20A25}" type="sibTrans" cxnId="{0344D96A-59A2-42BB-92A7-976A54727B91}">
      <dgm:prSet/>
      <dgm:spPr/>
      <dgm:t>
        <a:bodyPr/>
        <a:lstStyle/>
        <a:p>
          <a:endParaRPr lang="fr-FR"/>
        </a:p>
      </dgm:t>
    </dgm:pt>
    <dgm:pt modelId="{86730FFB-3AB3-4E85-B35F-EF402FCCA216}">
      <dgm:prSet custT="1"/>
      <dgm:spPr/>
      <dgm:t>
        <a:bodyPr/>
        <a:lstStyle/>
        <a:p>
          <a:pPr algn="just"/>
          <a:r>
            <a:rPr lang="fr-FR" sz="1800" b="0" dirty="0">
              <a:solidFill>
                <a:schemeClr val="tx1"/>
              </a:solidFill>
            </a:rPr>
            <a:t>Mettre en œuvre </a:t>
          </a:r>
          <a:r>
            <a:rPr lang="fr-FR" sz="1800" b="1" dirty="0">
              <a:solidFill>
                <a:srgbClr val="0070C0"/>
              </a:solidFill>
            </a:rPr>
            <a:t>l’</a:t>
          </a:r>
          <a:r>
            <a:rPr lang="fr-FR" sz="1800" b="1" dirty="0" err="1">
              <a:solidFill>
                <a:srgbClr val="0070C0"/>
              </a:solidFill>
            </a:rPr>
            <a:t>universitarisation</a:t>
          </a:r>
          <a:r>
            <a:rPr lang="fr-FR" sz="1800" b="1" dirty="0">
              <a:solidFill>
                <a:srgbClr val="0070C0"/>
              </a:solidFill>
            </a:rPr>
            <a:t> des formations paramédicales des niveaux II et III</a:t>
          </a:r>
          <a:r>
            <a:rPr lang="fr-FR" sz="1800" b="0" dirty="0">
              <a:solidFill>
                <a:schemeClr val="tx1"/>
              </a:solidFill>
            </a:rPr>
            <a:t>. </a:t>
          </a:r>
        </a:p>
      </dgm:t>
    </dgm:pt>
    <dgm:pt modelId="{00A397BD-76E4-4122-9063-9CFC35C02264}" type="parTrans" cxnId="{5EEB68C4-F284-4B4E-8784-56BA83AA00DC}">
      <dgm:prSet/>
      <dgm:spPr/>
      <dgm:t>
        <a:bodyPr/>
        <a:lstStyle/>
        <a:p>
          <a:endParaRPr lang="fr-FR"/>
        </a:p>
      </dgm:t>
    </dgm:pt>
    <dgm:pt modelId="{4389F517-96BB-4C94-A5B5-63F3821CCD41}" type="sibTrans" cxnId="{5EEB68C4-F284-4B4E-8784-56BA83AA00DC}">
      <dgm:prSet/>
      <dgm:spPr/>
      <dgm:t>
        <a:bodyPr/>
        <a:lstStyle/>
        <a:p>
          <a:endParaRPr lang="fr-FR"/>
        </a:p>
      </dgm:t>
    </dgm:pt>
    <dgm:pt modelId="{210331CE-2DA0-48D2-8695-E22FFE76967D}">
      <dgm:prSet custT="1"/>
      <dgm:spPr/>
      <dgm:t>
        <a:bodyPr/>
        <a:lstStyle/>
        <a:p>
          <a:pPr algn="just"/>
          <a:r>
            <a:rPr lang="fr-FR" sz="1800" b="0" dirty="0">
              <a:solidFill>
                <a:schemeClr val="tx1"/>
              </a:solidFill>
            </a:rPr>
            <a:t>Appuyer chaque GHT pour développer </a:t>
          </a:r>
          <a:r>
            <a:rPr lang="fr-FR" sz="1800" b="1" dirty="0">
              <a:solidFill>
                <a:srgbClr val="0070C0"/>
              </a:solidFill>
            </a:rPr>
            <a:t>une stratégie efficiente en matière de ressources humaines en santé</a:t>
          </a:r>
          <a:r>
            <a:rPr lang="fr-FR" sz="1800" b="1" dirty="0">
              <a:solidFill>
                <a:schemeClr val="tx1"/>
              </a:solidFill>
            </a:rPr>
            <a:t> </a:t>
          </a:r>
          <a:r>
            <a:rPr lang="fr-FR" sz="1800" b="0" dirty="0">
              <a:solidFill>
                <a:schemeClr val="tx1"/>
              </a:solidFill>
            </a:rPr>
            <a:t>(GMPC).</a:t>
          </a:r>
        </a:p>
      </dgm:t>
    </dgm:pt>
    <dgm:pt modelId="{32B63D7D-B852-43FE-A21F-02756F73BA32}" type="parTrans" cxnId="{8D946224-F21D-4E0B-914C-7E00E5FD2A32}">
      <dgm:prSet/>
      <dgm:spPr/>
      <dgm:t>
        <a:bodyPr/>
        <a:lstStyle/>
        <a:p>
          <a:endParaRPr lang="fr-FR"/>
        </a:p>
      </dgm:t>
    </dgm:pt>
    <dgm:pt modelId="{676CD5F4-2748-4D61-A5FF-D4E66D84A87E}" type="sibTrans" cxnId="{8D946224-F21D-4E0B-914C-7E00E5FD2A32}">
      <dgm:prSet/>
      <dgm:spPr/>
      <dgm:t>
        <a:bodyPr/>
        <a:lstStyle/>
        <a:p>
          <a:endParaRPr lang="fr-FR"/>
        </a:p>
      </dgm:t>
    </dgm:pt>
    <dgm:pt modelId="{EA2244DF-90A4-4E1E-98C7-7764D1AD9531}">
      <dgm:prSet custT="1"/>
      <dgm:spPr/>
      <dgm:t>
        <a:bodyPr/>
        <a:lstStyle/>
        <a:p>
          <a:pPr algn="just"/>
          <a:r>
            <a:rPr lang="fr-FR" sz="1800" b="0" dirty="0">
              <a:solidFill>
                <a:schemeClr val="tx1"/>
              </a:solidFill>
            </a:rPr>
            <a:t>Organiser </a:t>
          </a:r>
          <a:r>
            <a:rPr lang="fr-FR" sz="1800" b="1" dirty="0">
              <a:solidFill>
                <a:srgbClr val="0070C0"/>
              </a:solidFill>
            </a:rPr>
            <a:t>une offre de formation continue pour répondre aux besoins de soutien à domicile de la population en perte d’autonomie </a:t>
          </a:r>
          <a:r>
            <a:rPr lang="fr-FR" sz="1800" b="0" dirty="0">
              <a:solidFill>
                <a:schemeClr val="tx1"/>
              </a:solidFill>
            </a:rPr>
            <a:t>ou souffrant de maladies chroniques.</a:t>
          </a:r>
        </a:p>
      </dgm:t>
    </dgm:pt>
    <dgm:pt modelId="{ED10B5C0-C7A1-4994-B579-2BE5BF190FCC}" type="parTrans" cxnId="{D672125B-8DFD-41AA-BA1E-9E96C7616CDE}">
      <dgm:prSet/>
      <dgm:spPr/>
      <dgm:t>
        <a:bodyPr/>
        <a:lstStyle/>
        <a:p>
          <a:endParaRPr lang="fr-FR"/>
        </a:p>
      </dgm:t>
    </dgm:pt>
    <dgm:pt modelId="{811C4227-38CF-4063-BD03-9238AE057541}" type="sibTrans" cxnId="{D672125B-8DFD-41AA-BA1E-9E96C7616CDE}">
      <dgm:prSet/>
      <dgm:spPr/>
      <dgm:t>
        <a:bodyPr/>
        <a:lstStyle/>
        <a:p>
          <a:endParaRPr lang="fr-FR"/>
        </a:p>
      </dgm:t>
    </dgm:pt>
    <dgm:pt modelId="{800DC932-37B0-4029-B50F-3C33CE1B9905}">
      <dgm:prSet custT="1"/>
      <dgm:spPr/>
      <dgm:t>
        <a:bodyPr/>
        <a:lstStyle/>
        <a:p>
          <a:pPr algn="just"/>
          <a:r>
            <a:rPr lang="fr-FR" sz="1800" b="0" dirty="0">
              <a:solidFill>
                <a:schemeClr val="tx1"/>
              </a:solidFill>
            </a:rPr>
            <a:t>Organiser </a:t>
          </a:r>
          <a:r>
            <a:rPr lang="fr-FR" sz="1800" b="1" dirty="0">
              <a:solidFill>
                <a:srgbClr val="0070C0"/>
              </a:solidFill>
            </a:rPr>
            <a:t>une coordination pédagogique des instituts de formation paramédicaux</a:t>
          </a:r>
          <a:r>
            <a:rPr lang="fr-FR" sz="1800" b="0" dirty="0">
              <a:solidFill>
                <a:schemeClr val="tx1"/>
              </a:solidFill>
            </a:rPr>
            <a:t>.</a:t>
          </a:r>
        </a:p>
      </dgm:t>
    </dgm:pt>
    <dgm:pt modelId="{24062011-1904-48F4-8602-D13040A31802}" type="parTrans" cxnId="{2CD4D4B9-A430-4A36-855C-228A8ACC380C}">
      <dgm:prSet/>
      <dgm:spPr/>
      <dgm:t>
        <a:bodyPr/>
        <a:lstStyle/>
        <a:p>
          <a:endParaRPr lang="fr-FR"/>
        </a:p>
      </dgm:t>
    </dgm:pt>
    <dgm:pt modelId="{8FCC43BC-72AB-4EF0-A3D9-626C39082F0B}" type="sibTrans" cxnId="{2CD4D4B9-A430-4A36-855C-228A8ACC380C}">
      <dgm:prSet/>
      <dgm:spPr/>
      <dgm:t>
        <a:bodyPr/>
        <a:lstStyle/>
        <a:p>
          <a:endParaRPr lang="fr-FR"/>
        </a:p>
      </dgm:t>
    </dgm:pt>
    <dgm:pt modelId="{87161CCB-0F0F-4DB7-A8FB-76013288A518}">
      <dgm:prSet custT="1"/>
      <dgm:spPr/>
      <dgm:t>
        <a:bodyPr/>
        <a:lstStyle/>
        <a:p>
          <a:pPr algn="just"/>
          <a:r>
            <a:rPr lang="fr-FR" sz="1800" b="1" dirty="0">
              <a:solidFill>
                <a:srgbClr val="0070C0"/>
              </a:solidFill>
            </a:rPr>
            <a:t>Renforcer les coopérations des professionnels de santé </a:t>
          </a:r>
          <a:r>
            <a:rPr lang="fr-FR" sz="1800" b="0" dirty="0">
              <a:solidFill>
                <a:schemeClr val="tx1"/>
              </a:solidFill>
            </a:rPr>
            <a:t>pour réduire les délais d’accès aux soins et renforcer la logique de parcours de santé</a:t>
          </a:r>
        </a:p>
      </dgm:t>
    </dgm:pt>
    <dgm:pt modelId="{B6F59E2A-E1E9-40AF-96C2-E4B70F816176}" type="parTrans" cxnId="{67480560-CACD-43EC-8CB0-AB6F7A3025AE}">
      <dgm:prSet/>
      <dgm:spPr/>
      <dgm:t>
        <a:bodyPr/>
        <a:lstStyle/>
        <a:p>
          <a:endParaRPr lang="fr-FR"/>
        </a:p>
      </dgm:t>
    </dgm:pt>
    <dgm:pt modelId="{FF9DEB21-0C5B-45C3-A48F-1588F7910FB5}" type="sibTrans" cxnId="{67480560-CACD-43EC-8CB0-AB6F7A3025AE}">
      <dgm:prSet/>
      <dgm:spPr/>
      <dgm:t>
        <a:bodyPr/>
        <a:lstStyle/>
        <a:p>
          <a:endParaRPr lang="fr-FR"/>
        </a:p>
      </dgm:t>
    </dgm:pt>
    <dgm:pt modelId="{87B98F75-A15A-4164-BBFC-6306EB337F37}">
      <dgm:prSet phldrT="[Texte]" custT="1"/>
      <dgm:spPr/>
      <dgm:t>
        <a:bodyPr/>
        <a:lstStyle/>
        <a:p>
          <a:pPr algn="l"/>
          <a:endParaRPr lang="fr-FR" sz="800" b="0" dirty="0"/>
        </a:p>
      </dgm:t>
    </dgm:pt>
    <dgm:pt modelId="{46A870B0-8BBA-4EE2-9E8F-EF49E0E14DA7}" type="parTrans" cxnId="{DD8D80D3-0A62-4249-B47E-5C070491A80D}">
      <dgm:prSet/>
      <dgm:spPr/>
      <dgm:t>
        <a:bodyPr/>
        <a:lstStyle/>
        <a:p>
          <a:endParaRPr lang="fr-FR"/>
        </a:p>
      </dgm:t>
    </dgm:pt>
    <dgm:pt modelId="{8C6C11BD-9A4D-47B5-9BB3-F3A9C140811C}" type="sibTrans" cxnId="{DD8D80D3-0A62-4249-B47E-5C070491A80D}">
      <dgm:prSet/>
      <dgm:spPr/>
      <dgm:t>
        <a:bodyPr/>
        <a:lstStyle/>
        <a:p>
          <a:endParaRPr lang="fr-FR"/>
        </a:p>
      </dgm:t>
    </dgm:pt>
    <dgm:pt modelId="{3AD22929-2F55-45B4-A2E8-8DB90B4B60B6}" type="pres">
      <dgm:prSet presAssocID="{7B133D81-BD4F-4AF5-92F1-8C4375072CA0}" presName="linear" presStyleCnt="0">
        <dgm:presLayoutVars>
          <dgm:dir/>
          <dgm:animLvl val="lvl"/>
          <dgm:resizeHandles val="exact"/>
        </dgm:presLayoutVars>
      </dgm:prSet>
      <dgm:spPr/>
    </dgm:pt>
    <dgm:pt modelId="{302124DC-21BB-4C07-BEBE-3EB249BEB998}" type="pres">
      <dgm:prSet presAssocID="{DA4CB869-18C7-4DD0-9A4E-4F08D627A5EC}" presName="parentLin" presStyleCnt="0"/>
      <dgm:spPr/>
    </dgm:pt>
    <dgm:pt modelId="{9BAE7866-D4A5-45AC-AE41-7F9AF1E3896A}" type="pres">
      <dgm:prSet presAssocID="{DA4CB869-18C7-4DD0-9A4E-4F08D627A5EC}" presName="parentLeftMargin" presStyleLbl="node1" presStyleIdx="0" presStyleCnt="1"/>
      <dgm:spPr/>
    </dgm:pt>
    <dgm:pt modelId="{219685F4-59C8-439A-BCD4-44531A0D255F}" type="pres">
      <dgm:prSet presAssocID="{DA4CB869-18C7-4DD0-9A4E-4F08D627A5EC}" presName="parentText" presStyleLbl="node1" presStyleIdx="0" presStyleCnt="1" custScaleX="95799" custScaleY="358825" custLinFactNeighborX="16942" custLinFactNeighborY="-32813">
        <dgm:presLayoutVars>
          <dgm:chMax val="0"/>
          <dgm:bulletEnabled val="1"/>
        </dgm:presLayoutVars>
      </dgm:prSet>
      <dgm:spPr/>
    </dgm:pt>
    <dgm:pt modelId="{AA677314-573D-447B-AD07-DB5AD3D78C9A}" type="pres">
      <dgm:prSet presAssocID="{DA4CB869-18C7-4DD0-9A4E-4F08D627A5EC}" presName="negativeSpace" presStyleCnt="0"/>
      <dgm:spPr/>
    </dgm:pt>
    <dgm:pt modelId="{3D18AD73-111E-43D7-A6A5-A8859D061071}" type="pres">
      <dgm:prSet presAssocID="{DA4CB869-18C7-4DD0-9A4E-4F08D627A5EC}" presName="childText" presStyleLbl="conFgAcc1" presStyleIdx="0" presStyleCnt="1" custScaleY="103261" custLinFactY="-1873" custLinFactNeighborY="-100000">
        <dgm:presLayoutVars>
          <dgm:bulletEnabled val="1"/>
        </dgm:presLayoutVars>
      </dgm:prSet>
      <dgm:spPr/>
    </dgm:pt>
  </dgm:ptLst>
  <dgm:cxnLst>
    <dgm:cxn modelId="{D541EC02-CB6C-4025-A3DF-CDA47C6B4822}" type="presOf" srcId="{38012BAC-796D-436C-85E6-8FFDA8CE1D57}" destId="{3D18AD73-111E-43D7-A6A5-A8859D061071}" srcOrd="0" destOrd="2" presId="urn:microsoft.com/office/officeart/2005/8/layout/list1"/>
    <dgm:cxn modelId="{3AA99714-85D5-4841-B56D-79A8CD088A5C}" type="presOf" srcId="{87161CCB-0F0F-4DB7-A8FB-76013288A518}" destId="{3D18AD73-111E-43D7-A6A5-A8859D061071}" srcOrd="0" destOrd="7" presId="urn:microsoft.com/office/officeart/2005/8/layout/list1"/>
    <dgm:cxn modelId="{8D946224-F21D-4E0B-914C-7E00E5FD2A32}" srcId="{DA4CB869-18C7-4DD0-9A4E-4F08D627A5EC}" destId="{210331CE-2DA0-48D2-8695-E22FFE76967D}" srcOrd="5" destOrd="0" parTransId="{32B63D7D-B852-43FE-A21F-02756F73BA32}" sibTransId="{676CD5F4-2748-4D61-A5FF-D4E66D84A87E}"/>
    <dgm:cxn modelId="{7E585E26-E520-41CA-BBDF-DBF9A89D0A40}" type="presOf" srcId="{DA4CB869-18C7-4DD0-9A4E-4F08D627A5EC}" destId="{9BAE7866-D4A5-45AC-AE41-7F9AF1E3896A}" srcOrd="0" destOrd="0" presId="urn:microsoft.com/office/officeart/2005/8/layout/list1"/>
    <dgm:cxn modelId="{CB5B1A32-6BD1-4382-AA67-059D066D6B8B}" type="presOf" srcId="{DA4CB869-18C7-4DD0-9A4E-4F08D627A5EC}" destId="{219685F4-59C8-439A-BCD4-44531A0D255F}" srcOrd="1" destOrd="0" presId="urn:microsoft.com/office/officeart/2005/8/layout/list1"/>
    <dgm:cxn modelId="{D672125B-8DFD-41AA-BA1E-9E96C7616CDE}" srcId="{DA4CB869-18C7-4DD0-9A4E-4F08D627A5EC}" destId="{EA2244DF-90A4-4E1E-98C7-7764D1AD9531}" srcOrd="6" destOrd="0" parTransId="{ED10B5C0-C7A1-4994-B579-2BE5BF190FCC}" sibTransId="{811C4227-38CF-4063-BD03-9238AE057541}"/>
    <dgm:cxn modelId="{67480560-CACD-43EC-8CB0-AB6F7A3025AE}" srcId="{DA4CB869-18C7-4DD0-9A4E-4F08D627A5EC}" destId="{87161CCB-0F0F-4DB7-A8FB-76013288A518}" srcOrd="7" destOrd="0" parTransId="{B6F59E2A-E1E9-40AF-96C2-E4B70F816176}" sibTransId="{FF9DEB21-0C5B-45C3-A48F-1588F7910FB5}"/>
    <dgm:cxn modelId="{0344D96A-59A2-42BB-92A7-976A54727B91}" srcId="{DA4CB869-18C7-4DD0-9A4E-4F08D627A5EC}" destId="{38012BAC-796D-436C-85E6-8FFDA8CE1D57}" srcOrd="2" destOrd="0" parTransId="{27A83C85-504B-4C29-A5F9-116E8588558E}" sibTransId="{59DD9307-B29B-4470-92E9-089772E20A25}"/>
    <dgm:cxn modelId="{009A1C4B-7847-4475-A66D-F1B26B48112F}" srcId="{DA4CB869-18C7-4DD0-9A4E-4F08D627A5EC}" destId="{2416F7E4-1DED-4D4B-BAE2-E26801FF19E1}" srcOrd="1" destOrd="0" parTransId="{52FB714A-998A-4B47-9931-5C455F36BD32}" sibTransId="{5CA6E289-B2BB-4920-82CC-6CD6CE1945AB}"/>
    <dgm:cxn modelId="{96491E9A-ABE9-4C4C-8C47-E033BDEAFDB9}" type="presOf" srcId="{EA2244DF-90A4-4E1E-98C7-7764D1AD9531}" destId="{3D18AD73-111E-43D7-A6A5-A8859D061071}" srcOrd="0" destOrd="6" presId="urn:microsoft.com/office/officeart/2005/8/layout/list1"/>
    <dgm:cxn modelId="{A366CDA3-84E6-4800-B0E5-6451DC6CF45E}" type="presOf" srcId="{86730FFB-3AB3-4E85-B35F-EF402FCCA216}" destId="{3D18AD73-111E-43D7-A6A5-A8859D061071}" srcOrd="0" destOrd="4" presId="urn:microsoft.com/office/officeart/2005/8/layout/list1"/>
    <dgm:cxn modelId="{3E8E0DAB-027E-43AF-950D-8C05F0BB8716}" type="presOf" srcId="{210331CE-2DA0-48D2-8695-E22FFE76967D}" destId="{3D18AD73-111E-43D7-A6A5-A8859D061071}" srcOrd="0" destOrd="5" presId="urn:microsoft.com/office/officeart/2005/8/layout/list1"/>
    <dgm:cxn modelId="{2CD4D4B9-A430-4A36-855C-228A8ACC380C}" srcId="{DA4CB869-18C7-4DD0-9A4E-4F08D627A5EC}" destId="{800DC932-37B0-4029-B50F-3C33CE1B9905}" srcOrd="3" destOrd="0" parTransId="{24062011-1904-48F4-8602-D13040A31802}" sibTransId="{8FCC43BC-72AB-4EF0-A3D9-626C39082F0B}"/>
    <dgm:cxn modelId="{9C6BA0C2-60CB-4B49-B2EE-BD77ECC29C91}" type="presOf" srcId="{800DC932-37B0-4029-B50F-3C33CE1B9905}" destId="{3D18AD73-111E-43D7-A6A5-A8859D061071}" srcOrd="0" destOrd="3" presId="urn:microsoft.com/office/officeart/2005/8/layout/list1"/>
    <dgm:cxn modelId="{5EEB68C4-F284-4B4E-8784-56BA83AA00DC}" srcId="{DA4CB869-18C7-4DD0-9A4E-4F08D627A5EC}" destId="{86730FFB-3AB3-4E85-B35F-EF402FCCA216}" srcOrd="4" destOrd="0" parTransId="{00A397BD-76E4-4122-9063-9CFC35C02264}" sibTransId="{4389F517-96BB-4C94-A5B5-63F3821CCD41}"/>
    <dgm:cxn modelId="{DD8D80D3-0A62-4249-B47E-5C070491A80D}" srcId="{DA4CB869-18C7-4DD0-9A4E-4F08D627A5EC}" destId="{87B98F75-A15A-4164-BBFC-6306EB337F37}" srcOrd="0" destOrd="0" parTransId="{46A870B0-8BBA-4EE2-9E8F-EF49E0E14DA7}" sibTransId="{8C6C11BD-9A4D-47B5-9BB3-F3A9C140811C}"/>
    <dgm:cxn modelId="{F886FED4-5737-4072-A35D-F110137A6C07}" type="presOf" srcId="{2416F7E4-1DED-4D4B-BAE2-E26801FF19E1}" destId="{3D18AD73-111E-43D7-A6A5-A8859D061071}" srcOrd="0" destOrd="1" presId="urn:microsoft.com/office/officeart/2005/8/layout/list1"/>
    <dgm:cxn modelId="{B4C873D6-5456-4CEE-8F8B-3407B73A8DB5}" srcId="{7B133D81-BD4F-4AF5-92F1-8C4375072CA0}" destId="{DA4CB869-18C7-4DD0-9A4E-4F08D627A5EC}" srcOrd="0" destOrd="0" parTransId="{5DB82021-A482-4DD1-9A66-E9EEB7D18446}" sibTransId="{2C317DC9-1126-4808-8D15-6611AE38467F}"/>
    <dgm:cxn modelId="{679C52F6-7662-4B63-87C6-0E825EB014FD}" type="presOf" srcId="{87B98F75-A15A-4164-BBFC-6306EB337F37}" destId="{3D18AD73-111E-43D7-A6A5-A8859D061071}" srcOrd="0" destOrd="0" presId="urn:microsoft.com/office/officeart/2005/8/layout/list1"/>
    <dgm:cxn modelId="{182EA7F8-9680-4486-AA7D-15E48E9A4845}" type="presOf" srcId="{7B133D81-BD4F-4AF5-92F1-8C4375072CA0}" destId="{3AD22929-2F55-45B4-A2E8-8DB90B4B60B6}" srcOrd="0" destOrd="0" presId="urn:microsoft.com/office/officeart/2005/8/layout/list1"/>
    <dgm:cxn modelId="{2BEF3DF9-4DB3-4847-B0BE-A454D238073C}" type="presParOf" srcId="{3AD22929-2F55-45B4-A2E8-8DB90B4B60B6}" destId="{302124DC-21BB-4C07-BEBE-3EB249BEB998}" srcOrd="0" destOrd="0" presId="urn:microsoft.com/office/officeart/2005/8/layout/list1"/>
    <dgm:cxn modelId="{80DD3DCC-D84C-4DE5-8846-2290A79F04E9}" type="presParOf" srcId="{302124DC-21BB-4C07-BEBE-3EB249BEB998}" destId="{9BAE7866-D4A5-45AC-AE41-7F9AF1E3896A}" srcOrd="0" destOrd="0" presId="urn:microsoft.com/office/officeart/2005/8/layout/list1"/>
    <dgm:cxn modelId="{51633A29-C28C-4B46-9147-6AD5FE53AB69}" type="presParOf" srcId="{302124DC-21BB-4C07-BEBE-3EB249BEB998}" destId="{219685F4-59C8-439A-BCD4-44531A0D255F}" srcOrd="1" destOrd="0" presId="urn:microsoft.com/office/officeart/2005/8/layout/list1"/>
    <dgm:cxn modelId="{B7E8B86A-5972-4829-B5A4-BAE954BA222D}" type="presParOf" srcId="{3AD22929-2F55-45B4-A2E8-8DB90B4B60B6}" destId="{AA677314-573D-447B-AD07-DB5AD3D78C9A}" srcOrd="1" destOrd="0" presId="urn:microsoft.com/office/officeart/2005/8/layout/list1"/>
    <dgm:cxn modelId="{13FCFC9E-4BF0-4C63-B663-CCA100CA5C2F}" type="presParOf" srcId="{3AD22929-2F55-45B4-A2E8-8DB90B4B60B6}" destId="{3D18AD73-111E-43D7-A6A5-A8859D061071}"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133D81-BD4F-4AF5-92F1-8C4375072C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A4CB869-18C7-4DD0-9A4E-4F08D627A5EC}">
      <dgm:prSet phldrT="[Texte]" custT="1"/>
      <dgm:spPr/>
      <dgm:t>
        <a:bodyPr/>
        <a:lstStyle/>
        <a:p>
          <a:r>
            <a:rPr lang="fr-FR" sz="2400" b="0" dirty="0"/>
            <a:t>Levier 7 : Innovation / e-santé</a:t>
          </a:r>
          <a:endParaRPr lang="fr-FR" sz="2400" b="0" i="1" dirty="0"/>
        </a:p>
      </dgm:t>
    </dgm:pt>
    <dgm:pt modelId="{5DB82021-A482-4DD1-9A66-E9EEB7D18446}" type="parTrans" cxnId="{B4C873D6-5456-4CEE-8F8B-3407B73A8DB5}">
      <dgm:prSet/>
      <dgm:spPr/>
      <dgm:t>
        <a:bodyPr/>
        <a:lstStyle/>
        <a:p>
          <a:endParaRPr lang="fr-FR" b="0"/>
        </a:p>
      </dgm:t>
    </dgm:pt>
    <dgm:pt modelId="{2C317DC9-1126-4808-8D15-6611AE38467F}" type="sibTrans" cxnId="{B4C873D6-5456-4CEE-8F8B-3407B73A8DB5}">
      <dgm:prSet/>
      <dgm:spPr/>
      <dgm:t>
        <a:bodyPr/>
        <a:lstStyle/>
        <a:p>
          <a:endParaRPr lang="fr-FR" b="0"/>
        </a:p>
      </dgm:t>
    </dgm:pt>
    <dgm:pt modelId="{87B98F75-A15A-4164-BBFC-6306EB337F37}">
      <dgm:prSet phldrT="[Texte]" custT="1"/>
      <dgm:spPr/>
      <dgm:t>
        <a:bodyPr/>
        <a:lstStyle/>
        <a:p>
          <a:pPr algn="l"/>
          <a:r>
            <a:rPr lang="fr-FR" sz="1800" b="0" dirty="0"/>
            <a:t>Améliorer la </a:t>
          </a:r>
          <a:r>
            <a:rPr lang="fr-FR" sz="1800" b="1" dirty="0">
              <a:solidFill>
                <a:srgbClr val="0070C0"/>
              </a:solidFill>
            </a:rPr>
            <a:t>coordination des acteurs </a:t>
          </a:r>
          <a:r>
            <a:rPr lang="fr-FR" sz="1800" b="0" dirty="0"/>
            <a:t>grâce aux outils du numérique </a:t>
          </a:r>
          <a:r>
            <a:rPr lang="fr-FR" sz="1800" b="0" i="1" dirty="0"/>
            <a:t>(parcours maladies chroniques) </a:t>
          </a:r>
          <a:r>
            <a:rPr lang="fr-FR" sz="1800" b="0" i="0" dirty="0"/>
            <a:t>; </a:t>
          </a:r>
          <a:endParaRPr lang="fr-FR" sz="1800" b="0" dirty="0"/>
        </a:p>
      </dgm:t>
    </dgm:pt>
    <dgm:pt modelId="{46A870B0-8BBA-4EE2-9E8F-EF49E0E14DA7}" type="parTrans" cxnId="{DD8D80D3-0A62-4249-B47E-5C070491A80D}">
      <dgm:prSet/>
      <dgm:spPr/>
      <dgm:t>
        <a:bodyPr/>
        <a:lstStyle/>
        <a:p>
          <a:endParaRPr lang="fr-FR"/>
        </a:p>
      </dgm:t>
    </dgm:pt>
    <dgm:pt modelId="{8C6C11BD-9A4D-47B5-9BB3-F3A9C140811C}" type="sibTrans" cxnId="{DD8D80D3-0A62-4249-B47E-5C070491A80D}">
      <dgm:prSet/>
      <dgm:spPr/>
      <dgm:t>
        <a:bodyPr/>
        <a:lstStyle/>
        <a:p>
          <a:endParaRPr lang="fr-FR"/>
        </a:p>
      </dgm:t>
    </dgm:pt>
    <dgm:pt modelId="{EDC766D8-8407-4026-8901-58527902BAB9}">
      <dgm:prSet phldrT="[Texte]" custT="1"/>
      <dgm:spPr/>
      <dgm:t>
        <a:bodyPr/>
        <a:lstStyle/>
        <a:p>
          <a:pPr algn="l"/>
          <a:r>
            <a:rPr lang="fr-FR" sz="1800" b="0" dirty="0"/>
            <a:t>Expérimenter de nouveaux modes d’organisation des soins destinés à </a:t>
          </a:r>
          <a:r>
            <a:rPr lang="fr-FR" sz="1800" b="1" dirty="0">
              <a:solidFill>
                <a:srgbClr val="0070C0"/>
              </a:solidFill>
            </a:rPr>
            <a:t>optimiser les parcours des personnes âgées en risque de perte d’autonomie</a:t>
          </a:r>
          <a:r>
            <a:rPr lang="fr-FR" sz="1800" b="0" dirty="0"/>
            <a:t>, en gérant leur sortie d’hôpital.</a:t>
          </a:r>
        </a:p>
      </dgm:t>
    </dgm:pt>
    <dgm:pt modelId="{EA89FF9D-F6E4-4CCE-9BBA-EBC76704F25E}" type="parTrans" cxnId="{B53297FC-D70E-4C80-A5EE-25B4079A5784}">
      <dgm:prSet/>
      <dgm:spPr/>
      <dgm:t>
        <a:bodyPr/>
        <a:lstStyle/>
        <a:p>
          <a:endParaRPr lang="fr-FR"/>
        </a:p>
      </dgm:t>
    </dgm:pt>
    <dgm:pt modelId="{4CD1DE55-E542-4E3E-9F1D-14E60CD142E3}" type="sibTrans" cxnId="{B53297FC-D70E-4C80-A5EE-25B4079A5784}">
      <dgm:prSet/>
      <dgm:spPr/>
      <dgm:t>
        <a:bodyPr/>
        <a:lstStyle/>
        <a:p>
          <a:endParaRPr lang="fr-FR"/>
        </a:p>
      </dgm:t>
    </dgm:pt>
    <dgm:pt modelId="{025F29F8-B5CF-4509-B52E-67856508F1A2}">
      <dgm:prSet phldrT="[Texte]" custT="1"/>
      <dgm:spPr/>
      <dgm:t>
        <a:bodyPr/>
        <a:lstStyle/>
        <a:p>
          <a:r>
            <a:rPr lang="fr-FR" sz="1800" b="0" dirty="0"/>
            <a:t>Poursuivre ou déployer </a:t>
          </a:r>
          <a:r>
            <a:rPr lang="fr-FR" sz="1800" b="1" dirty="0">
              <a:solidFill>
                <a:srgbClr val="0070C0"/>
              </a:solidFill>
            </a:rPr>
            <a:t>le télé-AVC </a:t>
          </a:r>
          <a:r>
            <a:rPr lang="fr-FR" sz="1800" b="0" dirty="0"/>
            <a:t>dans les territoires non couverts </a:t>
          </a:r>
          <a:r>
            <a:rPr lang="fr-FR" sz="1800" b="0" i="1" dirty="0"/>
            <a:t>(parcours maladies </a:t>
          </a:r>
          <a:r>
            <a:rPr lang="fr-FR" sz="1800" b="0" i="1" dirty="0" err="1"/>
            <a:t>neurovasculaires</a:t>
          </a:r>
          <a:r>
            <a:rPr lang="fr-FR" sz="1800" b="0" i="1" dirty="0"/>
            <a:t>)</a:t>
          </a:r>
          <a:r>
            <a:rPr lang="fr-FR" sz="1800" b="0" i="0" dirty="0"/>
            <a:t> ;</a:t>
          </a:r>
          <a:endParaRPr lang="fr-FR" sz="1800" b="0" i="1" dirty="0"/>
        </a:p>
      </dgm:t>
    </dgm:pt>
    <dgm:pt modelId="{951EFADF-6ACE-49ED-9AE6-77C2701F09CA}" type="parTrans" cxnId="{D0FCAAA2-47B2-4473-B241-300E9BF37722}">
      <dgm:prSet/>
      <dgm:spPr/>
      <dgm:t>
        <a:bodyPr/>
        <a:lstStyle/>
        <a:p>
          <a:endParaRPr lang="fr-FR"/>
        </a:p>
      </dgm:t>
    </dgm:pt>
    <dgm:pt modelId="{A5E1CDBA-7299-46C1-8FDD-06E936B1BCCE}" type="sibTrans" cxnId="{D0FCAAA2-47B2-4473-B241-300E9BF37722}">
      <dgm:prSet/>
      <dgm:spPr/>
      <dgm:t>
        <a:bodyPr/>
        <a:lstStyle/>
        <a:p>
          <a:endParaRPr lang="fr-FR"/>
        </a:p>
      </dgm:t>
    </dgm:pt>
    <dgm:pt modelId="{29DC2571-CB16-4F8C-8642-5ECE20D4056F}">
      <dgm:prSet phldrT="[Texte]" custT="1"/>
      <dgm:spPr/>
      <dgm:t>
        <a:bodyPr/>
        <a:lstStyle/>
        <a:p>
          <a:r>
            <a:rPr lang="fr-FR" sz="1800" b="0" i="0" dirty="0"/>
            <a:t>Soutenir les travaux menés par les associations de malades en matière </a:t>
          </a:r>
          <a:r>
            <a:rPr lang="fr-FR" sz="1800" b="1" i="0" dirty="0">
              <a:solidFill>
                <a:srgbClr val="0070C0"/>
              </a:solidFill>
            </a:rPr>
            <a:t>d’outils santé connectée </a:t>
          </a:r>
          <a:r>
            <a:rPr lang="fr-FR" sz="1800" b="0" i="0" dirty="0"/>
            <a:t>(</a:t>
          </a:r>
          <a:r>
            <a:rPr lang="fr-FR" sz="1800" b="0" i="1" dirty="0"/>
            <a:t>exemple de l’application mobile </a:t>
          </a:r>
          <a:r>
            <a:rPr lang="fr-FR" sz="1800" b="0" i="1" dirty="0" err="1"/>
            <a:t>ViMaRare</a:t>
          </a:r>
          <a:r>
            <a:rPr lang="fr-FR" sz="1800" b="0" i="1" dirty="0"/>
            <a:t>, parcours maladies rares)</a:t>
          </a:r>
        </a:p>
      </dgm:t>
    </dgm:pt>
    <dgm:pt modelId="{1D0225A8-AA4A-4B1A-A6AB-1D37D4611229}" type="parTrans" cxnId="{7B73F5EC-5B6D-488A-8ED8-FBFD7FFDA235}">
      <dgm:prSet/>
      <dgm:spPr/>
      <dgm:t>
        <a:bodyPr/>
        <a:lstStyle/>
        <a:p>
          <a:endParaRPr lang="fr-FR"/>
        </a:p>
      </dgm:t>
    </dgm:pt>
    <dgm:pt modelId="{BC2FD804-2CCB-4526-A1F3-B44174C03656}" type="sibTrans" cxnId="{7B73F5EC-5B6D-488A-8ED8-FBFD7FFDA235}">
      <dgm:prSet/>
      <dgm:spPr/>
      <dgm:t>
        <a:bodyPr/>
        <a:lstStyle/>
        <a:p>
          <a:endParaRPr lang="fr-FR"/>
        </a:p>
      </dgm:t>
    </dgm:pt>
    <dgm:pt modelId="{CC78B462-3F75-4951-BE3F-F328273EF9D2}">
      <dgm:prSet phldrT="[Texte]" custT="1"/>
      <dgm:spPr/>
      <dgm:t>
        <a:bodyPr/>
        <a:lstStyle/>
        <a:p>
          <a:r>
            <a:rPr lang="fr-FR" sz="1800" b="0" dirty="0"/>
            <a:t>Prioriser et organiser le développement de la </a:t>
          </a:r>
          <a:r>
            <a:rPr lang="fr-FR" sz="1800" b="1" dirty="0">
              <a:solidFill>
                <a:srgbClr val="0070C0"/>
              </a:solidFill>
            </a:rPr>
            <a:t>télémédecine</a:t>
          </a:r>
          <a:r>
            <a:rPr lang="fr-FR" sz="1800" b="0" dirty="0"/>
            <a:t> tout en assurant son intégration dans les pratiques médicales </a:t>
          </a:r>
          <a:r>
            <a:rPr lang="fr-FR" sz="1800" b="0" i="1" dirty="0"/>
            <a:t>(ensemble des parcours, et soins en milieu pénitentiaire) </a:t>
          </a:r>
          <a:r>
            <a:rPr lang="fr-FR" sz="1800" b="0" dirty="0"/>
            <a:t>;</a:t>
          </a:r>
          <a:endParaRPr lang="fr-FR" sz="1800" b="0" i="1" dirty="0"/>
        </a:p>
      </dgm:t>
    </dgm:pt>
    <dgm:pt modelId="{35D80978-0B98-4D2B-8C8E-C3A4F5451D52}" type="parTrans" cxnId="{5E43773C-D0B8-4EA1-9793-06D9AF029124}">
      <dgm:prSet/>
      <dgm:spPr/>
      <dgm:t>
        <a:bodyPr/>
        <a:lstStyle/>
        <a:p>
          <a:endParaRPr lang="fr-FR"/>
        </a:p>
      </dgm:t>
    </dgm:pt>
    <dgm:pt modelId="{E97A2F3F-A4AA-4104-BE86-668A22D38744}" type="sibTrans" cxnId="{5E43773C-D0B8-4EA1-9793-06D9AF029124}">
      <dgm:prSet/>
      <dgm:spPr/>
      <dgm:t>
        <a:bodyPr/>
        <a:lstStyle/>
        <a:p>
          <a:endParaRPr lang="fr-FR"/>
        </a:p>
      </dgm:t>
    </dgm:pt>
    <dgm:pt modelId="{9010B0BA-0FE3-4793-AF1F-314725B47F23}">
      <dgm:prSet phldrT="[Texte]" custT="1"/>
      <dgm:spPr/>
      <dgm:t>
        <a:bodyPr/>
        <a:lstStyle/>
        <a:p>
          <a:r>
            <a:rPr lang="fr-FR" sz="1800" b="0" dirty="0"/>
            <a:t>Déployer la </a:t>
          </a:r>
          <a:r>
            <a:rPr lang="fr-FR" sz="1800" b="1" dirty="0">
              <a:solidFill>
                <a:srgbClr val="0070C0"/>
              </a:solidFill>
            </a:rPr>
            <a:t>télé-expertise</a:t>
          </a:r>
          <a:r>
            <a:rPr lang="fr-FR" sz="1800" b="0" dirty="0"/>
            <a:t> </a:t>
          </a:r>
          <a:r>
            <a:rPr lang="fr-FR" sz="1800" b="0" i="1" dirty="0"/>
            <a:t>(addictologie, chirurgie, …) </a:t>
          </a:r>
          <a:r>
            <a:rPr lang="fr-FR" sz="1800" b="0" dirty="0"/>
            <a:t>;</a:t>
          </a:r>
        </a:p>
      </dgm:t>
    </dgm:pt>
    <dgm:pt modelId="{29247F4C-E94F-4F0E-BC17-4285260C7A98}" type="parTrans" cxnId="{9D4E2725-D5E7-4085-8B37-139F77AB1DE9}">
      <dgm:prSet/>
      <dgm:spPr/>
      <dgm:t>
        <a:bodyPr/>
        <a:lstStyle/>
        <a:p>
          <a:endParaRPr lang="fr-FR"/>
        </a:p>
      </dgm:t>
    </dgm:pt>
    <dgm:pt modelId="{E4F3FC78-4D98-41AF-9E61-FC9A4EE27F95}" type="sibTrans" cxnId="{9D4E2725-D5E7-4085-8B37-139F77AB1DE9}">
      <dgm:prSet/>
      <dgm:spPr/>
      <dgm:t>
        <a:bodyPr/>
        <a:lstStyle/>
        <a:p>
          <a:endParaRPr lang="fr-FR"/>
        </a:p>
      </dgm:t>
    </dgm:pt>
    <dgm:pt modelId="{0945CF76-7D0B-453B-9E61-51B0041DB765}">
      <dgm:prSet phldrT="[Texte]" custT="1"/>
      <dgm:spPr/>
      <dgm:t>
        <a:bodyPr/>
        <a:lstStyle/>
        <a:p>
          <a:r>
            <a:rPr lang="fr-FR" sz="1800" b="0" dirty="0"/>
            <a:t>Développer </a:t>
          </a:r>
          <a:r>
            <a:rPr lang="fr-FR" sz="1800" b="1" dirty="0">
              <a:solidFill>
                <a:srgbClr val="0070C0"/>
              </a:solidFill>
            </a:rPr>
            <a:t>la télé-radiologie </a:t>
          </a:r>
          <a:r>
            <a:rPr lang="fr-FR" sz="1800" b="0" i="1" dirty="0">
              <a:solidFill>
                <a:schemeClr val="tx1"/>
              </a:solidFill>
            </a:rPr>
            <a:t>(organisation de l’offre en imagerie) </a:t>
          </a:r>
          <a:r>
            <a:rPr lang="fr-FR" sz="1800" b="0" dirty="0"/>
            <a:t>;</a:t>
          </a:r>
        </a:p>
      </dgm:t>
    </dgm:pt>
    <dgm:pt modelId="{8491E297-B53D-4595-9D2A-0FA0C71A0CDB}" type="parTrans" cxnId="{8BAF3A59-D3F9-4C44-B765-6972CAE414D7}">
      <dgm:prSet/>
      <dgm:spPr/>
      <dgm:t>
        <a:bodyPr/>
        <a:lstStyle/>
        <a:p>
          <a:endParaRPr lang="fr-FR"/>
        </a:p>
      </dgm:t>
    </dgm:pt>
    <dgm:pt modelId="{160EEF30-6789-48F4-9EB4-35D701E4C927}" type="sibTrans" cxnId="{8BAF3A59-D3F9-4C44-B765-6972CAE414D7}">
      <dgm:prSet/>
      <dgm:spPr/>
      <dgm:t>
        <a:bodyPr/>
        <a:lstStyle/>
        <a:p>
          <a:endParaRPr lang="fr-FR"/>
        </a:p>
      </dgm:t>
    </dgm:pt>
    <dgm:pt modelId="{3AD22929-2F55-45B4-A2E8-8DB90B4B60B6}" type="pres">
      <dgm:prSet presAssocID="{7B133D81-BD4F-4AF5-92F1-8C4375072CA0}" presName="linear" presStyleCnt="0">
        <dgm:presLayoutVars>
          <dgm:dir/>
          <dgm:animLvl val="lvl"/>
          <dgm:resizeHandles val="exact"/>
        </dgm:presLayoutVars>
      </dgm:prSet>
      <dgm:spPr/>
    </dgm:pt>
    <dgm:pt modelId="{302124DC-21BB-4C07-BEBE-3EB249BEB998}" type="pres">
      <dgm:prSet presAssocID="{DA4CB869-18C7-4DD0-9A4E-4F08D627A5EC}" presName="parentLin" presStyleCnt="0"/>
      <dgm:spPr/>
    </dgm:pt>
    <dgm:pt modelId="{9BAE7866-D4A5-45AC-AE41-7F9AF1E3896A}" type="pres">
      <dgm:prSet presAssocID="{DA4CB869-18C7-4DD0-9A4E-4F08D627A5EC}" presName="parentLeftMargin" presStyleLbl="node1" presStyleIdx="0" presStyleCnt="1"/>
      <dgm:spPr/>
    </dgm:pt>
    <dgm:pt modelId="{219685F4-59C8-439A-BCD4-44531A0D255F}" type="pres">
      <dgm:prSet presAssocID="{DA4CB869-18C7-4DD0-9A4E-4F08D627A5EC}" presName="parentText" presStyleLbl="node1" presStyleIdx="0" presStyleCnt="1" custScaleX="95799" custScaleY="33524" custLinFactNeighborX="16942" custLinFactNeighborY="-32813">
        <dgm:presLayoutVars>
          <dgm:chMax val="0"/>
          <dgm:bulletEnabled val="1"/>
        </dgm:presLayoutVars>
      </dgm:prSet>
      <dgm:spPr/>
    </dgm:pt>
    <dgm:pt modelId="{AA677314-573D-447B-AD07-DB5AD3D78C9A}" type="pres">
      <dgm:prSet presAssocID="{DA4CB869-18C7-4DD0-9A4E-4F08D627A5EC}" presName="negativeSpace" presStyleCnt="0"/>
      <dgm:spPr/>
    </dgm:pt>
    <dgm:pt modelId="{3D18AD73-111E-43D7-A6A5-A8859D061071}" type="pres">
      <dgm:prSet presAssocID="{DA4CB869-18C7-4DD0-9A4E-4F08D627A5EC}" presName="childText" presStyleLbl="conFgAcc1" presStyleIdx="0" presStyleCnt="1" custScaleY="88916" custLinFactNeighborY="-9852">
        <dgm:presLayoutVars>
          <dgm:bulletEnabled val="1"/>
        </dgm:presLayoutVars>
      </dgm:prSet>
      <dgm:spPr/>
    </dgm:pt>
  </dgm:ptLst>
  <dgm:cxnLst>
    <dgm:cxn modelId="{0C0DB40E-DFA6-4407-9A66-B167D1E16F96}" type="presOf" srcId="{025F29F8-B5CF-4509-B52E-67856508F1A2}" destId="{3D18AD73-111E-43D7-A6A5-A8859D061071}" srcOrd="0" destOrd="1" presId="urn:microsoft.com/office/officeart/2005/8/layout/list1"/>
    <dgm:cxn modelId="{FFE84016-9987-434B-98CF-C4661788DD17}" type="presOf" srcId="{DA4CB869-18C7-4DD0-9A4E-4F08D627A5EC}" destId="{9BAE7866-D4A5-45AC-AE41-7F9AF1E3896A}" srcOrd="0" destOrd="0" presId="urn:microsoft.com/office/officeart/2005/8/layout/list1"/>
    <dgm:cxn modelId="{65F3311A-5045-4247-A199-E07925B21328}" type="presOf" srcId="{EDC766D8-8407-4026-8901-58527902BAB9}" destId="{3D18AD73-111E-43D7-A6A5-A8859D061071}" srcOrd="0" destOrd="6" presId="urn:microsoft.com/office/officeart/2005/8/layout/list1"/>
    <dgm:cxn modelId="{9D4E2725-D5E7-4085-8B37-139F77AB1DE9}" srcId="{DA4CB869-18C7-4DD0-9A4E-4F08D627A5EC}" destId="{9010B0BA-0FE3-4793-AF1F-314725B47F23}" srcOrd="4" destOrd="0" parTransId="{29247F4C-E94F-4F0E-BC17-4285260C7A98}" sibTransId="{E4F3FC78-4D98-41AF-9E61-FC9A4EE27F95}"/>
    <dgm:cxn modelId="{9F09B828-0E7E-4C56-8807-7B373987D4F0}" type="presOf" srcId="{0945CF76-7D0B-453B-9E61-51B0041DB765}" destId="{3D18AD73-111E-43D7-A6A5-A8859D061071}" srcOrd="0" destOrd="5" presId="urn:microsoft.com/office/officeart/2005/8/layout/list1"/>
    <dgm:cxn modelId="{5E43773C-D0B8-4EA1-9793-06D9AF029124}" srcId="{DA4CB869-18C7-4DD0-9A4E-4F08D627A5EC}" destId="{CC78B462-3F75-4951-BE3F-F328273EF9D2}" srcOrd="3" destOrd="0" parTransId="{35D80978-0B98-4D2B-8C8E-C3A4F5451D52}" sibTransId="{E97A2F3F-A4AA-4104-BE86-668A22D38744}"/>
    <dgm:cxn modelId="{47565A6C-6785-4A0E-9902-2A3239FD8CB1}" type="presOf" srcId="{29DC2571-CB16-4F8C-8642-5ECE20D4056F}" destId="{3D18AD73-111E-43D7-A6A5-A8859D061071}" srcOrd="0" destOrd="2" presId="urn:microsoft.com/office/officeart/2005/8/layout/list1"/>
    <dgm:cxn modelId="{8BAF3A59-D3F9-4C44-B765-6972CAE414D7}" srcId="{DA4CB869-18C7-4DD0-9A4E-4F08D627A5EC}" destId="{0945CF76-7D0B-453B-9E61-51B0041DB765}" srcOrd="5" destOrd="0" parTransId="{8491E297-B53D-4595-9D2A-0FA0C71A0CDB}" sibTransId="{160EEF30-6789-48F4-9EB4-35D701E4C927}"/>
    <dgm:cxn modelId="{3BC6BF8C-6656-4900-82B6-751AB975D663}" type="presOf" srcId="{87B98F75-A15A-4164-BBFC-6306EB337F37}" destId="{3D18AD73-111E-43D7-A6A5-A8859D061071}" srcOrd="0" destOrd="0" presId="urn:microsoft.com/office/officeart/2005/8/layout/list1"/>
    <dgm:cxn modelId="{76DCCA9B-CF8C-4B74-8688-67DB64EA8A49}" type="presOf" srcId="{DA4CB869-18C7-4DD0-9A4E-4F08D627A5EC}" destId="{219685F4-59C8-439A-BCD4-44531A0D255F}" srcOrd="1" destOrd="0" presId="urn:microsoft.com/office/officeart/2005/8/layout/list1"/>
    <dgm:cxn modelId="{D0FCAAA2-47B2-4473-B241-300E9BF37722}" srcId="{DA4CB869-18C7-4DD0-9A4E-4F08D627A5EC}" destId="{025F29F8-B5CF-4509-B52E-67856508F1A2}" srcOrd="1" destOrd="0" parTransId="{951EFADF-6ACE-49ED-9AE6-77C2701F09CA}" sibTransId="{A5E1CDBA-7299-46C1-8FDD-06E936B1BCCE}"/>
    <dgm:cxn modelId="{FAB87FA7-D808-4CB3-88EF-C40565B79CEB}" type="presOf" srcId="{9010B0BA-0FE3-4793-AF1F-314725B47F23}" destId="{3D18AD73-111E-43D7-A6A5-A8859D061071}" srcOrd="0" destOrd="4" presId="urn:microsoft.com/office/officeart/2005/8/layout/list1"/>
    <dgm:cxn modelId="{419440CE-B0F2-4C21-9949-CBD0383D32FD}" type="presOf" srcId="{CC78B462-3F75-4951-BE3F-F328273EF9D2}" destId="{3D18AD73-111E-43D7-A6A5-A8859D061071}" srcOrd="0" destOrd="3" presId="urn:microsoft.com/office/officeart/2005/8/layout/list1"/>
    <dgm:cxn modelId="{DD8D80D3-0A62-4249-B47E-5C070491A80D}" srcId="{DA4CB869-18C7-4DD0-9A4E-4F08D627A5EC}" destId="{87B98F75-A15A-4164-BBFC-6306EB337F37}" srcOrd="0" destOrd="0" parTransId="{46A870B0-8BBA-4EE2-9E8F-EF49E0E14DA7}" sibTransId="{8C6C11BD-9A4D-47B5-9BB3-F3A9C140811C}"/>
    <dgm:cxn modelId="{B4C873D6-5456-4CEE-8F8B-3407B73A8DB5}" srcId="{7B133D81-BD4F-4AF5-92F1-8C4375072CA0}" destId="{DA4CB869-18C7-4DD0-9A4E-4F08D627A5EC}" srcOrd="0" destOrd="0" parTransId="{5DB82021-A482-4DD1-9A66-E9EEB7D18446}" sibTransId="{2C317DC9-1126-4808-8D15-6611AE38467F}"/>
    <dgm:cxn modelId="{E6D5EDE2-D3F1-41B7-8922-01A4C9E93225}" type="presOf" srcId="{7B133D81-BD4F-4AF5-92F1-8C4375072CA0}" destId="{3AD22929-2F55-45B4-A2E8-8DB90B4B60B6}" srcOrd="0" destOrd="0" presId="urn:microsoft.com/office/officeart/2005/8/layout/list1"/>
    <dgm:cxn modelId="{7B73F5EC-5B6D-488A-8ED8-FBFD7FFDA235}" srcId="{DA4CB869-18C7-4DD0-9A4E-4F08D627A5EC}" destId="{29DC2571-CB16-4F8C-8642-5ECE20D4056F}" srcOrd="2" destOrd="0" parTransId="{1D0225A8-AA4A-4B1A-A6AB-1D37D4611229}" sibTransId="{BC2FD804-2CCB-4526-A1F3-B44174C03656}"/>
    <dgm:cxn modelId="{B53297FC-D70E-4C80-A5EE-25B4079A5784}" srcId="{DA4CB869-18C7-4DD0-9A4E-4F08D627A5EC}" destId="{EDC766D8-8407-4026-8901-58527902BAB9}" srcOrd="6" destOrd="0" parTransId="{EA89FF9D-F6E4-4CCE-9BBA-EBC76704F25E}" sibTransId="{4CD1DE55-E542-4E3E-9F1D-14E60CD142E3}"/>
    <dgm:cxn modelId="{990A5D73-20D9-4715-8166-99BAB5297FED}" type="presParOf" srcId="{3AD22929-2F55-45B4-A2E8-8DB90B4B60B6}" destId="{302124DC-21BB-4C07-BEBE-3EB249BEB998}" srcOrd="0" destOrd="0" presId="urn:microsoft.com/office/officeart/2005/8/layout/list1"/>
    <dgm:cxn modelId="{976FF6E8-2BC8-4BAA-BA22-044DCE982F0E}" type="presParOf" srcId="{302124DC-21BB-4C07-BEBE-3EB249BEB998}" destId="{9BAE7866-D4A5-45AC-AE41-7F9AF1E3896A}" srcOrd="0" destOrd="0" presId="urn:microsoft.com/office/officeart/2005/8/layout/list1"/>
    <dgm:cxn modelId="{73370442-0776-4C8E-A95A-47C238E00B7C}" type="presParOf" srcId="{302124DC-21BB-4C07-BEBE-3EB249BEB998}" destId="{219685F4-59C8-439A-BCD4-44531A0D255F}" srcOrd="1" destOrd="0" presId="urn:microsoft.com/office/officeart/2005/8/layout/list1"/>
    <dgm:cxn modelId="{A06DE968-C621-465A-BC94-D07C52E5CDD3}" type="presParOf" srcId="{3AD22929-2F55-45B4-A2E8-8DB90B4B60B6}" destId="{AA677314-573D-447B-AD07-DB5AD3D78C9A}" srcOrd="1" destOrd="0" presId="urn:microsoft.com/office/officeart/2005/8/layout/list1"/>
    <dgm:cxn modelId="{8B77544B-9567-4F18-9713-A6E97E4CA2C6}" type="presParOf" srcId="{3AD22929-2F55-45B4-A2E8-8DB90B4B60B6}" destId="{3D18AD73-111E-43D7-A6A5-A8859D061071}"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CB2D21-3567-4BD3-8740-2BAEF0C79AB5}" type="doc">
      <dgm:prSet loTypeId="urn:microsoft.com/office/officeart/2005/8/layout/target2" loCatId="relationship" qsTypeId="urn:microsoft.com/office/officeart/2005/8/quickstyle/simple1" qsCatId="simple" csTypeId="urn:microsoft.com/office/officeart/2005/8/colors/accent3_1" csCatId="accent3" phldr="1"/>
      <dgm:spPr/>
      <dgm:t>
        <a:bodyPr/>
        <a:lstStyle/>
        <a:p>
          <a:endParaRPr lang="fr-FR"/>
        </a:p>
      </dgm:t>
    </dgm:pt>
    <dgm:pt modelId="{CDC36635-8B64-4F52-9858-2C1827638871}">
      <dgm:prSet phldrT="[Texte]" custT="1"/>
      <dgm:spPr/>
      <dgm:t>
        <a:bodyPr/>
        <a:lstStyle/>
        <a:p>
          <a:r>
            <a:rPr lang="fr-FR" sz="2000" dirty="0"/>
            <a:t>- 23 groupes de travail ayant réuni plus de 600 acteurs associés entre  février et septembre 2017 ;</a:t>
          </a:r>
        </a:p>
        <a:p>
          <a:r>
            <a:rPr lang="fr-FR" sz="2000" dirty="0"/>
            <a:t>- Concertation d’oct. à </a:t>
          </a:r>
          <a:r>
            <a:rPr lang="fr-FR" sz="2000" dirty="0" err="1"/>
            <a:t>déc</a:t>
          </a:r>
          <a:r>
            <a:rPr lang="fr-FR" sz="2000" dirty="0"/>
            <a:t> 2017 : 	plus de 80 réunions notamment auprès des instances de démocratie sanitaire : commission régionale de la santé et de l’autonomie (CRSA) et conseils territoriaux de santé (CTS, qui animent les territoires de démocratie sanitaire)</a:t>
          </a:r>
        </a:p>
        <a:p>
          <a:endParaRPr lang="fr-FR" sz="2000" dirty="0"/>
        </a:p>
      </dgm:t>
    </dgm:pt>
    <dgm:pt modelId="{1B4217EC-B70D-4A60-83D3-F0C21EE2D011}" type="parTrans" cxnId="{6F89F6E6-5C0C-4A12-9F5D-5E1590ECA28E}">
      <dgm:prSet/>
      <dgm:spPr/>
      <dgm:t>
        <a:bodyPr/>
        <a:lstStyle/>
        <a:p>
          <a:endParaRPr lang="fr-FR" sz="1600"/>
        </a:p>
      </dgm:t>
    </dgm:pt>
    <dgm:pt modelId="{CB9D268D-021B-4682-9EF3-89689E16A907}" type="sibTrans" cxnId="{6F89F6E6-5C0C-4A12-9F5D-5E1590ECA28E}">
      <dgm:prSet/>
      <dgm:spPr/>
      <dgm:t>
        <a:bodyPr/>
        <a:lstStyle/>
        <a:p>
          <a:endParaRPr lang="fr-FR" sz="1600"/>
        </a:p>
      </dgm:t>
    </dgm:pt>
    <dgm:pt modelId="{9FD9E3D1-1AE0-431C-A972-14997970BF0C}" type="pres">
      <dgm:prSet presAssocID="{DDCB2D21-3567-4BD3-8740-2BAEF0C79AB5}" presName="Name0" presStyleCnt="0">
        <dgm:presLayoutVars>
          <dgm:chMax val="3"/>
          <dgm:chPref val="1"/>
          <dgm:dir/>
          <dgm:animLvl val="lvl"/>
          <dgm:resizeHandles/>
        </dgm:presLayoutVars>
      </dgm:prSet>
      <dgm:spPr/>
    </dgm:pt>
    <dgm:pt modelId="{DE222B36-DF4E-4F03-99EA-31A717A80EE4}" type="pres">
      <dgm:prSet presAssocID="{DDCB2D21-3567-4BD3-8740-2BAEF0C79AB5}" presName="outerBox" presStyleCnt="0"/>
      <dgm:spPr/>
    </dgm:pt>
    <dgm:pt modelId="{AFD21E8E-8706-4EA2-9A6C-6EEC713190C7}" type="pres">
      <dgm:prSet presAssocID="{DDCB2D21-3567-4BD3-8740-2BAEF0C79AB5}" presName="outerBoxParent" presStyleLbl="node1" presStyleIdx="0" presStyleCnt="1" custLinFactNeighborX="-768" custLinFactNeighborY="170"/>
      <dgm:spPr/>
    </dgm:pt>
    <dgm:pt modelId="{2AD1EBC4-592E-4F17-8CCC-A6EA9C425701}" type="pres">
      <dgm:prSet presAssocID="{DDCB2D21-3567-4BD3-8740-2BAEF0C79AB5}" presName="outerBoxChildren" presStyleCnt="0"/>
      <dgm:spPr/>
    </dgm:pt>
  </dgm:ptLst>
  <dgm:cxnLst>
    <dgm:cxn modelId="{6E4EBC2D-DAE1-411E-B3C3-EEE832744BE2}" type="presOf" srcId="{DDCB2D21-3567-4BD3-8740-2BAEF0C79AB5}" destId="{9FD9E3D1-1AE0-431C-A972-14997970BF0C}" srcOrd="0" destOrd="0" presId="urn:microsoft.com/office/officeart/2005/8/layout/target2"/>
    <dgm:cxn modelId="{1B40013A-F90C-4746-9D53-4ED7131CB042}" type="presOf" srcId="{CDC36635-8B64-4F52-9858-2C1827638871}" destId="{AFD21E8E-8706-4EA2-9A6C-6EEC713190C7}" srcOrd="0" destOrd="0" presId="urn:microsoft.com/office/officeart/2005/8/layout/target2"/>
    <dgm:cxn modelId="{6F89F6E6-5C0C-4A12-9F5D-5E1590ECA28E}" srcId="{DDCB2D21-3567-4BD3-8740-2BAEF0C79AB5}" destId="{CDC36635-8B64-4F52-9858-2C1827638871}" srcOrd="0" destOrd="0" parTransId="{1B4217EC-B70D-4A60-83D3-F0C21EE2D011}" sibTransId="{CB9D268D-021B-4682-9EF3-89689E16A907}"/>
    <dgm:cxn modelId="{AC335042-4668-4945-B988-2F3C731918E7}" type="presParOf" srcId="{9FD9E3D1-1AE0-431C-A972-14997970BF0C}" destId="{DE222B36-DF4E-4F03-99EA-31A717A80EE4}" srcOrd="0" destOrd="0" presId="urn:microsoft.com/office/officeart/2005/8/layout/target2"/>
    <dgm:cxn modelId="{CCBD9AC2-10C7-4D28-9CC8-1E849406C7DC}" type="presParOf" srcId="{DE222B36-DF4E-4F03-99EA-31A717A80EE4}" destId="{AFD21E8E-8706-4EA2-9A6C-6EEC713190C7}" srcOrd="0" destOrd="0" presId="urn:microsoft.com/office/officeart/2005/8/layout/target2"/>
    <dgm:cxn modelId="{631C3AB1-20D3-4240-9CC7-EDCDA35BCC65}" type="presParOf" srcId="{DE222B36-DF4E-4F03-99EA-31A717A80EE4}" destId="{2AD1EBC4-592E-4F17-8CCC-A6EA9C425701}" srcOrd="1" destOrd="0" presId="urn:microsoft.com/office/officeart/2005/8/layout/target2"/>
  </dgm:cxnLst>
  <dgm:bg/>
  <dgm:whole/>
  <dgm:extLst>
    <a:ext uri="http://schemas.microsoft.com/office/drawing/2008/diagram">
      <dsp:dataModelExt xmlns:dsp="http://schemas.microsoft.com/office/drawing/2008/diagram" relId="rId6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EE4480-240C-4ED7-A830-1BFA959FE5A9}" type="doc">
      <dgm:prSet loTypeId="urn:microsoft.com/office/officeart/2005/8/layout/venn1" loCatId="relationship" qsTypeId="urn:microsoft.com/office/officeart/2005/8/quickstyle/simple1" qsCatId="simple" csTypeId="urn:microsoft.com/office/officeart/2005/8/colors/accent3_2" csCatId="accent3" phldr="1"/>
      <dgm:spPr/>
      <dgm:t>
        <a:bodyPr/>
        <a:lstStyle/>
        <a:p>
          <a:endParaRPr lang="fr-FR"/>
        </a:p>
      </dgm:t>
    </dgm:pt>
    <dgm:pt modelId="{3BA22AD6-4215-4F2A-A2F6-4F7F44D6F300}">
      <dgm:prSet phldrT="[Texte]" custT="1"/>
      <dgm:spPr/>
      <dgm:t>
        <a:bodyPr/>
        <a:lstStyle/>
        <a:p>
          <a:r>
            <a:rPr lang="fr-FR" sz="1800" b="0" dirty="0">
              <a:latin typeface="Arial" pitchFamily="34" charset="0"/>
              <a:cs typeface="Arial" pitchFamily="34" charset="0"/>
            </a:rPr>
            <a:t>Une </a:t>
          </a:r>
          <a:r>
            <a:rPr lang="fr-FR" sz="1800" b="1" dirty="0" err="1">
              <a:latin typeface="Arial" pitchFamily="34" charset="0"/>
              <a:cs typeface="Arial" pitchFamily="34" charset="0"/>
            </a:rPr>
            <a:t>co</a:t>
          </a:r>
          <a:r>
            <a:rPr lang="fr-FR" sz="1800" b="1" dirty="0">
              <a:latin typeface="Arial" pitchFamily="34" charset="0"/>
              <a:cs typeface="Arial" pitchFamily="34" charset="0"/>
            </a:rPr>
            <a:t>-construction</a:t>
          </a:r>
          <a:r>
            <a:rPr lang="fr-FR" sz="1800" b="0" dirty="0">
              <a:latin typeface="Arial" pitchFamily="34" charset="0"/>
              <a:cs typeface="Arial" pitchFamily="34" charset="0"/>
            </a:rPr>
            <a:t> du PRS avec plus de </a:t>
          </a:r>
          <a:r>
            <a:rPr lang="fr-FR" sz="1800" b="1" dirty="0">
              <a:latin typeface="Arial" pitchFamily="34" charset="0"/>
              <a:cs typeface="Arial" pitchFamily="34" charset="0"/>
            </a:rPr>
            <a:t>600 acteurs</a:t>
          </a:r>
          <a:r>
            <a:rPr lang="fr-FR" sz="1800" b="0" dirty="0">
              <a:latin typeface="Arial" pitchFamily="34" charset="0"/>
              <a:cs typeface="Arial" pitchFamily="34" charset="0"/>
            </a:rPr>
            <a:t> associés : experts, partenaires, usagers et </a:t>
          </a:r>
          <a:r>
            <a:rPr lang="fr-FR" sz="1800" b="1" dirty="0">
              <a:latin typeface="Arial" pitchFamily="34" charset="0"/>
              <a:cs typeface="Arial" pitchFamily="34" charset="0"/>
            </a:rPr>
            <a:t>démocratie sanitaire</a:t>
          </a:r>
          <a:endParaRPr lang="fr-FR" sz="1800" b="1" dirty="0"/>
        </a:p>
      </dgm:t>
    </dgm:pt>
    <dgm:pt modelId="{43DF900E-10AF-4598-BBA0-FFD77409571D}" type="parTrans" cxnId="{09314EDA-F68B-49E7-A6FA-EABD79524C2E}">
      <dgm:prSet/>
      <dgm:spPr/>
      <dgm:t>
        <a:bodyPr/>
        <a:lstStyle/>
        <a:p>
          <a:endParaRPr lang="fr-FR" sz="2000" b="0">
            <a:solidFill>
              <a:schemeClr val="tx1"/>
            </a:solidFill>
          </a:endParaRPr>
        </a:p>
      </dgm:t>
    </dgm:pt>
    <dgm:pt modelId="{F6C4A8E5-24C8-40DD-A339-B00B24194FC5}" type="sibTrans" cxnId="{09314EDA-F68B-49E7-A6FA-EABD79524C2E}">
      <dgm:prSet/>
      <dgm:spPr/>
      <dgm:t>
        <a:bodyPr/>
        <a:lstStyle/>
        <a:p>
          <a:endParaRPr lang="fr-FR" sz="2000" b="0">
            <a:solidFill>
              <a:schemeClr val="tx1"/>
            </a:solidFill>
          </a:endParaRPr>
        </a:p>
      </dgm:t>
    </dgm:pt>
    <dgm:pt modelId="{26D0AA84-4ED2-4E81-8296-D3FFF9D4633A}">
      <dgm:prSet custT="1"/>
      <dgm:spPr/>
      <dgm:t>
        <a:bodyPr/>
        <a:lstStyle/>
        <a:p>
          <a:r>
            <a:rPr lang="fr-FR" sz="1800" b="0" dirty="0">
              <a:latin typeface="Arial" pitchFamily="34" charset="0"/>
              <a:cs typeface="Arial" pitchFamily="34" charset="0"/>
            </a:rPr>
            <a:t>Une </a:t>
          </a:r>
          <a:r>
            <a:rPr lang="fr-FR" sz="1800" b="1" dirty="0">
              <a:latin typeface="Arial" pitchFamily="34" charset="0"/>
              <a:cs typeface="Arial" pitchFamily="34" charset="0"/>
            </a:rPr>
            <a:t>articulation avec les autres politiques publiques : </a:t>
          </a:r>
          <a:r>
            <a:rPr lang="fr-FR" sz="1800" b="0" dirty="0">
              <a:latin typeface="Arial" pitchFamily="34" charset="0"/>
              <a:cs typeface="Arial" pitchFamily="34" charset="0"/>
            </a:rPr>
            <a:t>collectivités territoriales, conseils départementaux, Région, rectorats et universités…</a:t>
          </a:r>
        </a:p>
      </dgm:t>
    </dgm:pt>
    <dgm:pt modelId="{2250EB4E-9C96-423C-A33E-CB7A117FD43B}" type="parTrans" cxnId="{F6CA1FE6-AB11-4D19-B761-4DFE634E4544}">
      <dgm:prSet/>
      <dgm:spPr/>
      <dgm:t>
        <a:bodyPr/>
        <a:lstStyle/>
        <a:p>
          <a:endParaRPr lang="fr-FR" sz="2000" b="0">
            <a:solidFill>
              <a:schemeClr val="tx1"/>
            </a:solidFill>
          </a:endParaRPr>
        </a:p>
      </dgm:t>
    </dgm:pt>
    <dgm:pt modelId="{9CB00CDC-D990-4233-B116-3C504867C776}" type="sibTrans" cxnId="{F6CA1FE6-AB11-4D19-B761-4DFE634E4544}">
      <dgm:prSet/>
      <dgm:spPr/>
      <dgm:t>
        <a:bodyPr/>
        <a:lstStyle/>
        <a:p>
          <a:endParaRPr lang="fr-FR" sz="2000" b="0">
            <a:solidFill>
              <a:schemeClr val="tx1"/>
            </a:solidFill>
          </a:endParaRPr>
        </a:p>
      </dgm:t>
    </dgm:pt>
    <dgm:pt modelId="{E11710F9-514C-4BF4-8F81-07A29171F120}">
      <dgm:prSet custT="1"/>
      <dgm:spPr/>
      <dgm:t>
        <a:bodyPr/>
        <a:lstStyle/>
        <a:p>
          <a:r>
            <a:rPr lang="fr-FR" sz="1800" b="0" dirty="0">
              <a:latin typeface="Arial" pitchFamily="34" charset="0"/>
              <a:cs typeface="Arial" pitchFamily="34" charset="0"/>
            </a:rPr>
            <a:t>Une </a:t>
          </a:r>
          <a:r>
            <a:rPr lang="fr-FR" sz="1800" b="1" dirty="0">
              <a:latin typeface="Arial" pitchFamily="34" charset="0"/>
              <a:cs typeface="Arial" pitchFamily="34" charset="0"/>
            </a:rPr>
            <a:t>territorialisation</a:t>
          </a:r>
          <a:r>
            <a:rPr lang="fr-FR" sz="1800" b="0" dirty="0">
              <a:latin typeface="Arial" pitchFamily="34" charset="0"/>
              <a:cs typeface="Arial" pitchFamily="34" charset="0"/>
            </a:rPr>
            <a:t> des nos actions : </a:t>
          </a:r>
          <a:r>
            <a:rPr lang="fr-FR" sz="1600" b="0" dirty="0">
              <a:latin typeface="Arial" pitchFamily="34" charset="0"/>
              <a:cs typeface="Arial" pitchFamily="34" charset="0"/>
            </a:rPr>
            <a:t>contrats locaux de santé, CPOM, projets territoriaux en santé mentale, projets médicaux partagés des GHT</a:t>
          </a:r>
        </a:p>
      </dgm:t>
    </dgm:pt>
    <dgm:pt modelId="{592940D5-8F1D-4FAE-A4CD-402514D917E8}" type="parTrans" cxnId="{DE8B02D2-8B6E-4917-B2EE-1259D12A475E}">
      <dgm:prSet/>
      <dgm:spPr/>
      <dgm:t>
        <a:bodyPr/>
        <a:lstStyle/>
        <a:p>
          <a:endParaRPr lang="fr-FR" sz="2000" b="0">
            <a:solidFill>
              <a:schemeClr val="tx1"/>
            </a:solidFill>
          </a:endParaRPr>
        </a:p>
      </dgm:t>
    </dgm:pt>
    <dgm:pt modelId="{A94B6A56-6D20-420B-97EA-079995986E40}" type="sibTrans" cxnId="{DE8B02D2-8B6E-4917-B2EE-1259D12A475E}">
      <dgm:prSet/>
      <dgm:spPr/>
      <dgm:t>
        <a:bodyPr/>
        <a:lstStyle/>
        <a:p>
          <a:endParaRPr lang="fr-FR" sz="2000" b="0">
            <a:solidFill>
              <a:schemeClr val="tx1"/>
            </a:solidFill>
          </a:endParaRPr>
        </a:p>
      </dgm:t>
    </dgm:pt>
    <dgm:pt modelId="{83B5EF74-9049-42C0-9019-1E6B0B3E66D9}">
      <dgm:prSet custT="1"/>
      <dgm:spPr/>
      <dgm:t>
        <a:bodyPr/>
        <a:lstStyle/>
        <a:p>
          <a:r>
            <a:rPr lang="fr-FR" sz="1800" b="0" dirty="0">
              <a:latin typeface="Arial" pitchFamily="34" charset="0"/>
              <a:cs typeface="Arial" pitchFamily="34" charset="0"/>
            </a:rPr>
            <a:t>Un </a:t>
          </a:r>
          <a:r>
            <a:rPr lang="fr-FR" sz="1800" b="1" dirty="0">
              <a:latin typeface="Arial" pitchFamily="34" charset="0"/>
              <a:cs typeface="Arial" pitchFamily="34" charset="0"/>
            </a:rPr>
            <a:t>pilotage</a:t>
          </a:r>
          <a:r>
            <a:rPr lang="fr-FR" sz="1800" b="0" dirty="0">
              <a:latin typeface="Arial" pitchFamily="34" charset="0"/>
              <a:cs typeface="Arial" pitchFamily="34" charset="0"/>
            </a:rPr>
            <a:t>, une </a:t>
          </a:r>
          <a:r>
            <a:rPr lang="fr-FR" sz="1800" b="1" dirty="0">
              <a:latin typeface="Arial" pitchFamily="34" charset="0"/>
              <a:cs typeface="Arial" pitchFamily="34" charset="0"/>
            </a:rPr>
            <a:t>animation</a:t>
          </a:r>
          <a:r>
            <a:rPr lang="fr-FR" sz="1800" b="0" dirty="0">
              <a:latin typeface="Arial" pitchFamily="34" charset="0"/>
              <a:cs typeface="Arial" pitchFamily="34" charset="0"/>
            </a:rPr>
            <a:t> et une </a:t>
          </a:r>
          <a:r>
            <a:rPr lang="fr-FR" sz="1800" b="1" dirty="0">
              <a:latin typeface="Arial" pitchFamily="34" charset="0"/>
              <a:cs typeface="Arial" pitchFamily="34" charset="0"/>
            </a:rPr>
            <a:t>évaluation</a:t>
          </a:r>
          <a:r>
            <a:rPr lang="fr-FR" sz="1800" b="0" dirty="0">
              <a:latin typeface="Arial" pitchFamily="34" charset="0"/>
              <a:cs typeface="Arial" pitchFamily="34" charset="0"/>
            </a:rPr>
            <a:t> notre politique de santé</a:t>
          </a:r>
        </a:p>
      </dgm:t>
    </dgm:pt>
    <dgm:pt modelId="{A0C217DD-B77E-4461-9AEC-F01B79976DF2}" type="parTrans" cxnId="{11380006-09E4-46CC-8842-BCFB25F2E217}">
      <dgm:prSet/>
      <dgm:spPr/>
      <dgm:t>
        <a:bodyPr/>
        <a:lstStyle/>
        <a:p>
          <a:endParaRPr lang="fr-FR" sz="2000" b="0">
            <a:solidFill>
              <a:schemeClr val="tx1"/>
            </a:solidFill>
          </a:endParaRPr>
        </a:p>
      </dgm:t>
    </dgm:pt>
    <dgm:pt modelId="{7EB8DF9E-CE10-456A-BEEE-294A523FE966}" type="sibTrans" cxnId="{11380006-09E4-46CC-8842-BCFB25F2E217}">
      <dgm:prSet/>
      <dgm:spPr/>
      <dgm:t>
        <a:bodyPr/>
        <a:lstStyle/>
        <a:p>
          <a:endParaRPr lang="fr-FR" sz="2000" b="0">
            <a:solidFill>
              <a:schemeClr val="tx1"/>
            </a:solidFill>
          </a:endParaRPr>
        </a:p>
      </dgm:t>
    </dgm:pt>
    <dgm:pt modelId="{D96D5C79-0DB0-4878-9533-16C4ADD1DBC2}">
      <dgm:prSet custT="1"/>
      <dgm:spPr/>
      <dgm:t>
        <a:bodyPr/>
        <a:lstStyle/>
        <a:p>
          <a:r>
            <a:rPr lang="fr-FR" sz="1800" b="0" dirty="0">
              <a:latin typeface="Arial" pitchFamily="34" charset="0"/>
              <a:cs typeface="Arial" pitchFamily="34" charset="0"/>
            </a:rPr>
            <a:t>Une </a:t>
          </a:r>
          <a:r>
            <a:rPr lang="fr-FR" sz="1800" b="1" dirty="0">
              <a:latin typeface="Arial" pitchFamily="34" charset="0"/>
              <a:cs typeface="Arial" pitchFamily="34" charset="0"/>
            </a:rPr>
            <a:t>coordination étroite avec l’Assurance maladie</a:t>
          </a:r>
        </a:p>
      </dgm:t>
    </dgm:pt>
    <dgm:pt modelId="{D5087275-A987-407A-9BC1-E62BC61A3E96}" type="sibTrans" cxnId="{481E1438-43FA-4C19-8612-8484FD5BF83A}">
      <dgm:prSet/>
      <dgm:spPr/>
      <dgm:t>
        <a:bodyPr/>
        <a:lstStyle/>
        <a:p>
          <a:endParaRPr lang="fr-FR" sz="2000" b="0">
            <a:solidFill>
              <a:schemeClr val="tx1"/>
            </a:solidFill>
          </a:endParaRPr>
        </a:p>
      </dgm:t>
    </dgm:pt>
    <dgm:pt modelId="{53368B59-9C95-41C2-932B-3139247E2419}" type="parTrans" cxnId="{481E1438-43FA-4C19-8612-8484FD5BF83A}">
      <dgm:prSet/>
      <dgm:spPr/>
      <dgm:t>
        <a:bodyPr/>
        <a:lstStyle/>
        <a:p>
          <a:endParaRPr lang="fr-FR" sz="2000" b="0">
            <a:solidFill>
              <a:schemeClr val="tx1"/>
            </a:solidFill>
          </a:endParaRPr>
        </a:p>
      </dgm:t>
    </dgm:pt>
    <dgm:pt modelId="{5D97C248-3BAC-4ACB-BE0A-537B6BEBE0A9}" type="pres">
      <dgm:prSet presAssocID="{3AEE4480-240C-4ED7-A830-1BFA959FE5A9}" presName="compositeShape" presStyleCnt="0">
        <dgm:presLayoutVars>
          <dgm:chMax val="7"/>
          <dgm:dir/>
          <dgm:resizeHandles val="exact"/>
        </dgm:presLayoutVars>
      </dgm:prSet>
      <dgm:spPr/>
    </dgm:pt>
    <dgm:pt modelId="{EF1F6084-4D02-448F-A447-FCB01FECE68F}" type="pres">
      <dgm:prSet presAssocID="{3BA22AD6-4215-4F2A-A2F6-4F7F44D6F300}" presName="circ1" presStyleLbl="vennNode1" presStyleIdx="0" presStyleCnt="5"/>
      <dgm:spPr/>
    </dgm:pt>
    <dgm:pt modelId="{3809EA8D-1A64-4755-B738-27115BEAEBC5}" type="pres">
      <dgm:prSet presAssocID="{3BA22AD6-4215-4F2A-A2F6-4F7F44D6F300}" presName="circ1Tx" presStyleLbl="revTx" presStyleIdx="0" presStyleCnt="0" custScaleX="191310" custLinFactNeighborX="-2869" custLinFactNeighborY="22502">
        <dgm:presLayoutVars>
          <dgm:chMax val="0"/>
          <dgm:chPref val="0"/>
          <dgm:bulletEnabled val="1"/>
        </dgm:presLayoutVars>
      </dgm:prSet>
      <dgm:spPr/>
    </dgm:pt>
    <dgm:pt modelId="{3AE52380-53EF-444F-8FB5-1097F7A04A10}" type="pres">
      <dgm:prSet presAssocID="{26D0AA84-4ED2-4E81-8296-D3FFF9D4633A}" presName="circ2" presStyleLbl="vennNode1" presStyleIdx="1" presStyleCnt="5"/>
      <dgm:spPr/>
    </dgm:pt>
    <dgm:pt modelId="{E3CE04DC-9DDE-4FE3-BA79-7E7B49B0E0A5}" type="pres">
      <dgm:prSet presAssocID="{26D0AA84-4ED2-4E81-8296-D3FFF9D4633A}" presName="circ2Tx" presStyleLbl="revTx" presStyleIdx="0" presStyleCnt="0" custScaleX="144275" custScaleY="141561" custLinFactNeighborX="51299" custLinFactNeighborY="-10620">
        <dgm:presLayoutVars>
          <dgm:chMax val="0"/>
          <dgm:chPref val="0"/>
          <dgm:bulletEnabled val="1"/>
        </dgm:presLayoutVars>
      </dgm:prSet>
      <dgm:spPr/>
    </dgm:pt>
    <dgm:pt modelId="{60428DC8-CE94-4B64-8119-84720A22CE87}" type="pres">
      <dgm:prSet presAssocID="{D96D5C79-0DB0-4878-9533-16C4ADD1DBC2}" presName="circ3" presStyleLbl="vennNode1" presStyleIdx="2" presStyleCnt="5"/>
      <dgm:spPr/>
    </dgm:pt>
    <dgm:pt modelId="{0008DE95-EB07-4EF9-B22E-C44D36BE3C22}" type="pres">
      <dgm:prSet presAssocID="{D96D5C79-0DB0-4878-9533-16C4ADD1DBC2}" presName="circ3Tx" presStyleLbl="revTx" presStyleIdx="0" presStyleCnt="0" custScaleX="133100" custLinFactNeighborX="13982" custLinFactNeighborY="-30719">
        <dgm:presLayoutVars>
          <dgm:chMax val="0"/>
          <dgm:chPref val="0"/>
          <dgm:bulletEnabled val="1"/>
        </dgm:presLayoutVars>
      </dgm:prSet>
      <dgm:spPr/>
    </dgm:pt>
    <dgm:pt modelId="{2F3B0E96-55A3-405D-96F9-C30128B4F2D7}" type="pres">
      <dgm:prSet presAssocID="{E11710F9-514C-4BF4-8F81-07A29171F120}" presName="circ4" presStyleLbl="vennNode1" presStyleIdx="3" presStyleCnt="5"/>
      <dgm:spPr/>
    </dgm:pt>
    <dgm:pt modelId="{A6D622DB-D39C-4ECF-B71B-50B0B72E72C3}" type="pres">
      <dgm:prSet presAssocID="{E11710F9-514C-4BF4-8F81-07A29171F120}" presName="circ4Tx" presStyleLbl="revTx" presStyleIdx="0" presStyleCnt="0" custScaleX="148192" custLinFactNeighborX="-16001" custLinFactNeighborY="-18835">
        <dgm:presLayoutVars>
          <dgm:chMax val="0"/>
          <dgm:chPref val="0"/>
          <dgm:bulletEnabled val="1"/>
        </dgm:presLayoutVars>
      </dgm:prSet>
      <dgm:spPr/>
    </dgm:pt>
    <dgm:pt modelId="{6F729216-9EE6-441F-9226-B961E75F4C3A}" type="pres">
      <dgm:prSet presAssocID="{83B5EF74-9049-42C0-9019-1E6B0B3E66D9}" presName="circ5" presStyleLbl="vennNode1" presStyleIdx="4" presStyleCnt="5"/>
      <dgm:spPr/>
    </dgm:pt>
    <dgm:pt modelId="{E82E80E7-8808-4E7C-BE67-7272060CE8A0}" type="pres">
      <dgm:prSet presAssocID="{83B5EF74-9049-42C0-9019-1E6B0B3E66D9}" presName="circ5Tx" presStyleLbl="revTx" presStyleIdx="0" presStyleCnt="0" custScaleX="149750" custLinFactNeighborX="162" custLinFactNeighborY="-14617">
        <dgm:presLayoutVars>
          <dgm:chMax val="0"/>
          <dgm:chPref val="0"/>
          <dgm:bulletEnabled val="1"/>
        </dgm:presLayoutVars>
      </dgm:prSet>
      <dgm:spPr/>
    </dgm:pt>
  </dgm:ptLst>
  <dgm:cxnLst>
    <dgm:cxn modelId="{11380006-09E4-46CC-8842-BCFB25F2E217}" srcId="{3AEE4480-240C-4ED7-A830-1BFA959FE5A9}" destId="{83B5EF74-9049-42C0-9019-1E6B0B3E66D9}" srcOrd="4" destOrd="0" parTransId="{A0C217DD-B77E-4461-9AEC-F01B79976DF2}" sibTransId="{7EB8DF9E-CE10-456A-BEEE-294A523FE966}"/>
    <dgm:cxn modelId="{481E1438-43FA-4C19-8612-8484FD5BF83A}" srcId="{3AEE4480-240C-4ED7-A830-1BFA959FE5A9}" destId="{D96D5C79-0DB0-4878-9533-16C4ADD1DBC2}" srcOrd="2" destOrd="0" parTransId="{53368B59-9C95-41C2-932B-3139247E2419}" sibTransId="{D5087275-A987-407A-9BC1-E62BC61A3E96}"/>
    <dgm:cxn modelId="{4AEC544B-2530-48F8-9E0D-9DC97D1A287E}" type="presOf" srcId="{D96D5C79-0DB0-4878-9533-16C4ADD1DBC2}" destId="{0008DE95-EB07-4EF9-B22E-C44D36BE3C22}" srcOrd="0" destOrd="0" presId="urn:microsoft.com/office/officeart/2005/8/layout/venn1"/>
    <dgm:cxn modelId="{03CA486E-2B85-4B7E-A256-7E8BF1194F26}" type="presOf" srcId="{3BA22AD6-4215-4F2A-A2F6-4F7F44D6F300}" destId="{3809EA8D-1A64-4755-B738-27115BEAEBC5}" srcOrd="0" destOrd="0" presId="urn:microsoft.com/office/officeart/2005/8/layout/venn1"/>
    <dgm:cxn modelId="{86D68C8E-C585-48D6-BB15-CBAEBE303CDE}" type="presOf" srcId="{3AEE4480-240C-4ED7-A830-1BFA959FE5A9}" destId="{5D97C248-3BAC-4ACB-BE0A-537B6BEBE0A9}" srcOrd="0" destOrd="0" presId="urn:microsoft.com/office/officeart/2005/8/layout/venn1"/>
    <dgm:cxn modelId="{49AEA792-0A6B-4482-8D93-9353701F3456}" type="presOf" srcId="{26D0AA84-4ED2-4E81-8296-D3FFF9D4633A}" destId="{E3CE04DC-9DDE-4FE3-BA79-7E7B49B0E0A5}" srcOrd="0" destOrd="0" presId="urn:microsoft.com/office/officeart/2005/8/layout/venn1"/>
    <dgm:cxn modelId="{F6D06FB5-F6FA-4C8E-A6E5-85DBA7F92F9A}" type="presOf" srcId="{83B5EF74-9049-42C0-9019-1E6B0B3E66D9}" destId="{E82E80E7-8808-4E7C-BE67-7272060CE8A0}" srcOrd="0" destOrd="0" presId="urn:microsoft.com/office/officeart/2005/8/layout/venn1"/>
    <dgm:cxn modelId="{E72E48C1-B2E4-485E-930E-700D50A87CE9}" type="presOf" srcId="{E11710F9-514C-4BF4-8F81-07A29171F120}" destId="{A6D622DB-D39C-4ECF-B71B-50B0B72E72C3}" srcOrd="0" destOrd="0" presId="urn:microsoft.com/office/officeart/2005/8/layout/venn1"/>
    <dgm:cxn modelId="{DE8B02D2-8B6E-4917-B2EE-1259D12A475E}" srcId="{3AEE4480-240C-4ED7-A830-1BFA959FE5A9}" destId="{E11710F9-514C-4BF4-8F81-07A29171F120}" srcOrd="3" destOrd="0" parTransId="{592940D5-8F1D-4FAE-A4CD-402514D917E8}" sibTransId="{A94B6A56-6D20-420B-97EA-079995986E40}"/>
    <dgm:cxn modelId="{09314EDA-F68B-49E7-A6FA-EABD79524C2E}" srcId="{3AEE4480-240C-4ED7-A830-1BFA959FE5A9}" destId="{3BA22AD6-4215-4F2A-A2F6-4F7F44D6F300}" srcOrd="0" destOrd="0" parTransId="{43DF900E-10AF-4598-BBA0-FFD77409571D}" sibTransId="{F6C4A8E5-24C8-40DD-A339-B00B24194FC5}"/>
    <dgm:cxn modelId="{F6CA1FE6-AB11-4D19-B761-4DFE634E4544}" srcId="{3AEE4480-240C-4ED7-A830-1BFA959FE5A9}" destId="{26D0AA84-4ED2-4E81-8296-D3FFF9D4633A}" srcOrd="1" destOrd="0" parTransId="{2250EB4E-9C96-423C-A33E-CB7A117FD43B}" sibTransId="{9CB00CDC-D990-4233-B116-3C504867C776}"/>
    <dgm:cxn modelId="{0A466057-E1D8-4788-8215-DC723E053950}" type="presParOf" srcId="{5D97C248-3BAC-4ACB-BE0A-537B6BEBE0A9}" destId="{EF1F6084-4D02-448F-A447-FCB01FECE68F}" srcOrd="0" destOrd="0" presId="urn:microsoft.com/office/officeart/2005/8/layout/venn1"/>
    <dgm:cxn modelId="{65B3A6C4-B9D9-4DF4-8445-CA0FC8D15C6B}" type="presParOf" srcId="{5D97C248-3BAC-4ACB-BE0A-537B6BEBE0A9}" destId="{3809EA8D-1A64-4755-B738-27115BEAEBC5}" srcOrd="1" destOrd="0" presId="urn:microsoft.com/office/officeart/2005/8/layout/venn1"/>
    <dgm:cxn modelId="{EAE86233-6D47-4208-8FE9-CAF6E53D3D47}" type="presParOf" srcId="{5D97C248-3BAC-4ACB-BE0A-537B6BEBE0A9}" destId="{3AE52380-53EF-444F-8FB5-1097F7A04A10}" srcOrd="2" destOrd="0" presId="urn:microsoft.com/office/officeart/2005/8/layout/venn1"/>
    <dgm:cxn modelId="{0FD980BD-45FC-40E5-B98E-F487612B0143}" type="presParOf" srcId="{5D97C248-3BAC-4ACB-BE0A-537B6BEBE0A9}" destId="{E3CE04DC-9DDE-4FE3-BA79-7E7B49B0E0A5}" srcOrd="3" destOrd="0" presId="urn:microsoft.com/office/officeart/2005/8/layout/venn1"/>
    <dgm:cxn modelId="{F5FFCD67-105C-436E-BDD8-0BBA018556A8}" type="presParOf" srcId="{5D97C248-3BAC-4ACB-BE0A-537B6BEBE0A9}" destId="{60428DC8-CE94-4B64-8119-84720A22CE87}" srcOrd="4" destOrd="0" presId="urn:microsoft.com/office/officeart/2005/8/layout/venn1"/>
    <dgm:cxn modelId="{55CEA79B-0CC2-4400-97A8-7A3954E5F76F}" type="presParOf" srcId="{5D97C248-3BAC-4ACB-BE0A-537B6BEBE0A9}" destId="{0008DE95-EB07-4EF9-B22E-C44D36BE3C22}" srcOrd="5" destOrd="0" presId="urn:microsoft.com/office/officeart/2005/8/layout/venn1"/>
    <dgm:cxn modelId="{81EF70E7-F7CA-4BB0-8CB3-34D255D3D989}" type="presParOf" srcId="{5D97C248-3BAC-4ACB-BE0A-537B6BEBE0A9}" destId="{2F3B0E96-55A3-405D-96F9-C30128B4F2D7}" srcOrd="6" destOrd="0" presId="urn:microsoft.com/office/officeart/2005/8/layout/venn1"/>
    <dgm:cxn modelId="{EBE10D69-D260-49C7-BD69-FFA6645453E1}" type="presParOf" srcId="{5D97C248-3BAC-4ACB-BE0A-537B6BEBE0A9}" destId="{A6D622DB-D39C-4ECF-B71B-50B0B72E72C3}" srcOrd="7" destOrd="0" presId="urn:microsoft.com/office/officeart/2005/8/layout/venn1"/>
    <dgm:cxn modelId="{DFDF3F6E-DD9F-4949-B1C9-2123055D6D11}" type="presParOf" srcId="{5D97C248-3BAC-4ACB-BE0A-537B6BEBE0A9}" destId="{6F729216-9EE6-441F-9226-B961E75F4C3A}" srcOrd="8" destOrd="0" presId="urn:microsoft.com/office/officeart/2005/8/layout/venn1"/>
    <dgm:cxn modelId="{CB093483-5891-4FD2-97F0-BEFE62CACFE0}" type="presParOf" srcId="{5D97C248-3BAC-4ACB-BE0A-537B6BEBE0A9}" destId="{E82E80E7-8808-4E7C-BE67-7272060CE8A0}" srcOrd="9"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65F57-822B-4BA5-B56D-990ECE86F61D}" type="doc">
      <dgm:prSet loTypeId="urn:microsoft.com/office/officeart/2005/8/layout/chevron1" loCatId="process" qsTypeId="urn:microsoft.com/office/officeart/2005/8/quickstyle/simple1" qsCatId="simple" csTypeId="urn:microsoft.com/office/officeart/2005/8/colors/accent1_2" csCatId="accent1" phldr="1"/>
      <dgm:spPr/>
    </dgm:pt>
    <dgm:pt modelId="{7067FC66-4845-4A86-A965-371A6565B7E2}">
      <dgm:prSet phldrT="[Texte]" custT="1"/>
      <dgm:spPr>
        <a:solidFill>
          <a:schemeClr val="accent1">
            <a:lumMod val="60000"/>
            <a:lumOff val="40000"/>
          </a:schemeClr>
        </a:solidFill>
        <a:ln>
          <a:solidFill>
            <a:schemeClr val="accent1">
              <a:lumMod val="60000"/>
              <a:lumOff val="40000"/>
            </a:schemeClr>
          </a:solidFill>
        </a:ln>
      </dgm:spPr>
      <dgm:t>
        <a:bodyPr/>
        <a:lstStyle/>
        <a:p>
          <a:r>
            <a:rPr lang="fr-FR" sz="2000" b="1" dirty="0"/>
            <a:t>État des lieux</a:t>
          </a:r>
        </a:p>
      </dgm:t>
    </dgm:pt>
    <dgm:pt modelId="{89625ECB-6BD8-434B-B3FA-C00C8BF1996D}" type="parTrans" cxnId="{9B72CE3A-CC96-437A-BB31-5993B1C4C72C}">
      <dgm:prSet/>
      <dgm:spPr/>
      <dgm:t>
        <a:bodyPr/>
        <a:lstStyle/>
        <a:p>
          <a:endParaRPr lang="fr-FR"/>
        </a:p>
      </dgm:t>
    </dgm:pt>
    <dgm:pt modelId="{8773F8CA-C422-4845-AFCC-30E9A052E308}" type="sibTrans" cxnId="{9B72CE3A-CC96-437A-BB31-5993B1C4C72C}">
      <dgm:prSet/>
      <dgm:spPr/>
      <dgm:t>
        <a:bodyPr/>
        <a:lstStyle/>
        <a:p>
          <a:endParaRPr lang="fr-FR"/>
        </a:p>
      </dgm:t>
    </dgm:pt>
    <dgm:pt modelId="{ED2BB709-DAFF-4FF1-B51A-D8D3122A4C55}">
      <dgm:prSet phldrT="[Texte]" custT="1"/>
      <dgm:spPr>
        <a:solidFill>
          <a:schemeClr val="accent1">
            <a:lumMod val="60000"/>
            <a:lumOff val="40000"/>
          </a:schemeClr>
        </a:solidFill>
      </dgm:spPr>
      <dgm:t>
        <a:bodyPr/>
        <a:lstStyle/>
        <a:p>
          <a:r>
            <a:rPr lang="fr-FR" sz="2000" b="1" dirty="0"/>
            <a:t>Une synthèse</a:t>
          </a:r>
        </a:p>
      </dgm:t>
    </dgm:pt>
    <dgm:pt modelId="{96E97540-B7C7-4F8F-8AD4-A56C6810D28C}" type="sibTrans" cxnId="{219062AE-CA63-4172-AFA0-A47F403C436F}">
      <dgm:prSet/>
      <dgm:spPr/>
      <dgm:t>
        <a:bodyPr/>
        <a:lstStyle/>
        <a:p>
          <a:endParaRPr lang="fr-FR"/>
        </a:p>
      </dgm:t>
    </dgm:pt>
    <dgm:pt modelId="{FCAA0DCD-218A-48D6-B0AB-E5B479213310}" type="parTrans" cxnId="{219062AE-CA63-4172-AFA0-A47F403C436F}">
      <dgm:prSet/>
      <dgm:spPr/>
      <dgm:t>
        <a:bodyPr/>
        <a:lstStyle/>
        <a:p>
          <a:endParaRPr lang="fr-FR"/>
        </a:p>
      </dgm:t>
    </dgm:pt>
    <dgm:pt modelId="{34B93ABE-5CD0-41FE-A42D-A5D2567D49C5}" type="pres">
      <dgm:prSet presAssocID="{60B65F57-822B-4BA5-B56D-990ECE86F61D}" presName="Name0" presStyleCnt="0">
        <dgm:presLayoutVars>
          <dgm:dir/>
          <dgm:animLvl val="lvl"/>
          <dgm:resizeHandles val="exact"/>
        </dgm:presLayoutVars>
      </dgm:prSet>
      <dgm:spPr/>
    </dgm:pt>
    <dgm:pt modelId="{DE96F585-F00A-4530-B82E-F885F5710651}" type="pres">
      <dgm:prSet presAssocID="{7067FC66-4845-4A86-A965-371A6565B7E2}" presName="parTxOnly" presStyleLbl="node1" presStyleIdx="0" presStyleCnt="2" custScaleY="39174">
        <dgm:presLayoutVars>
          <dgm:chMax val="0"/>
          <dgm:chPref val="0"/>
          <dgm:bulletEnabled val="1"/>
        </dgm:presLayoutVars>
      </dgm:prSet>
      <dgm:spPr/>
    </dgm:pt>
    <dgm:pt modelId="{9CE2C73C-9132-4683-B68C-38040C52C479}" type="pres">
      <dgm:prSet presAssocID="{8773F8CA-C422-4845-AFCC-30E9A052E308}" presName="parTxOnlySpace" presStyleCnt="0"/>
      <dgm:spPr/>
    </dgm:pt>
    <dgm:pt modelId="{A03EA32B-0DFD-4571-A4BA-EB740E7161D2}" type="pres">
      <dgm:prSet presAssocID="{ED2BB709-DAFF-4FF1-B51A-D8D3122A4C55}" presName="parTxOnly" presStyleLbl="node1" presStyleIdx="1" presStyleCnt="2" custScaleX="53148" custScaleY="39174" custLinFactNeighborX="-2903" custLinFactNeighborY="-6294">
        <dgm:presLayoutVars>
          <dgm:chMax val="0"/>
          <dgm:chPref val="0"/>
          <dgm:bulletEnabled val="1"/>
        </dgm:presLayoutVars>
      </dgm:prSet>
      <dgm:spPr/>
    </dgm:pt>
  </dgm:ptLst>
  <dgm:cxnLst>
    <dgm:cxn modelId="{D96BB70D-8672-4E91-9CF7-1FF1312F2BED}" type="presOf" srcId="{60B65F57-822B-4BA5-B56D-990ECE86F61D}" destId="{34B93ABE-5CD0-41FE-A42D-A5D2567D49C5}" srcOrd="0" destOrd="0" presId="urn:microsoft.com/office/officeart/2005/8/layout/chevron1"/>
    <dgm:cxn modelId="{9B72CE3A-CC96-437A-BB31-5993B1C4C72C}" srcId="{60B65F57-822B-4BA5-B56D-990ECE86F61D}" destId="{7067FC66-4845-4A86-A965-371A6565B7E2}" srcOrd="0" destOrd="0" parTransId="{89625ECB-6BD8-434B-B3FA-C00C8BF1996D}" sibTransId="{8773F8CA-C422-4845-AFCC-30E9A052E308}"/>
    <dgm:cxn modelId="{E906A672-BD70-471F-A75A-1E4FD40FF6EF}" type="presOf" srcId="{ED2BB709-DAFF-4FF1-B51A-D8D3122A4C55}" destId="{A03EA32B-0DFD-4571-A4BA-EB740E7161D2}" srcOrd="0" destOrd="0" presId="urn:microsoft.com/office/officeart/2005/8/layout/chevron1"/>
    <dgm:cxn modelId="{219062AE-CA63-4172-AFA0-A47F403C436F}" srcId="{60B65F57-822B-4BA5-B56D-990ECE86F61D}" destId="{ED2BB709-DAFF-4FF1-B51A-D8D3122A4C55}" srcOrd="1" destOrd="0" parTransId="{FCAA0DCD-218A-48D6-B0AB-E5B479213310}" sibTransId="{96E97540-B7C7-4F8F-8AD4-A56C6810D28C}"/>
    <dgm:cxn modelId="{8927E4F6-E659-44FF-BA95-9364C50CDC43}" type="presOf" srcId="{7067FC66-4845-4A86-A965-371A6565B7E2}" destId="{DE96F585-F00A-4530-B82E-F885F5710651}" srcOrd="0" destOrd="0" presId="urn:microsoft.com/office/officeart/2005/8/layout/chevron1"/>
    <dgm:cxn modelId="{FBE2FC02-041B-41C9-84ED-7EBFA3C982CD}" type="presParOf" srcId="{34B93ABE-5CD0-41FE-A42D-A5D2567D49C5}" destId="{DE96F585-F00A-4530-B82E-F885F5710651}" srcOrd="0" destOrd="0" presId="urn:microsoft.com/office/officeart/2005/8/layout/chevron1"/>
    <dgm:cxn modelId="{757EC98C-B51C-472D-ADEC-78DF748E950D}" type="presParOf" srcId="{34B93ABE-5CD0-41FE-A42D-A5D2567D49C5}" destId="{9CE2C73C-9132-4683-B68C-38040C52C479}" srcOrd="1" destOrd="0" presId="urn:microsoft.com/office/officeart/2005/8/layout/chevron1"/>
    <dgm:cxn modelId="{4429DD85-2172-444B-9134-ACF987A4ED7D}" type="presParOf" srcId="{34B93ABE-5CD0-41FE-A42D-A5D2567D49C5}" destId="{A03EA32B-0DFD-4571-A4BA-EB740E7161D2}"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905422C-AF86-4717-9A00-80F098C48951}"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fr-FR"/>
        </a:p>
      </dgm:t>
    </dgm:pt>
    <dgm:pt modelId="{0800BEDC-35F2-4A57-B647-9B84ED62D1FA}">
      <dgm:prSet phldrT="[Texte]" custT="1"/>
      <dgm:spPr/>
      <dgm:t>
        <a:bodyPr/>
        <a:lstStyle/>
        <a:p>
          <a:r>
            <a:rPr lang="fr-FR" sz="1800" b="1" dirty="0"/>
            <a:t>Mise en œuvre </a:t>
          </a:r>
        </a:p>
        <a:p>
          <a:r>
            <a:rPr lang="fr-FR" sz="1800" b="1" dirty="0"/>
            <a:t>de la politique </a:t>
          </a:r>
        </a:p>
        <a:p>
          <a:r>
            <a:rPr lang="fr-FR" sz="1800" b="1" dirty="0"/>
            <a:t>régionale de santé</a:t>
          </a:r>
        </a:p>
      </dgm:t>
    </dgm:pt>
    <dgm:pt modelId="{5B017AD5-7ED4-4C66-A51B-55496D6AA1EB}" type="parTrans" cxnId="{F6FC2A43-D570-46F1-8110-2FEE67D1F995}">
      <dgm:prSet/>
      <dgm:spPr/>
      <dgm:t>
        <a:bodyPr/>
        <a:lstStyle/>
        <a:p>
          <a:endParaRPr lang="fr-FR"/>
        </a:p>
      </dgm:t>
    </dgm:pt>
    <dgm:pt modelId="{3301F670-B7A3-4D2C-B915-BCD4C963FC02}" type="sibTrans" cxnId="{F6FC2A43-D570-46F1-8110-2FEE67D1F995}">
      <dgm:prSet/>
      <dgm:spPr/>
      <dgm:t>
        <a:bodyPr/>
        <a:lstStyle/>
        <a:p>
          <a:endParaRPr lang="fr-FR"/>
        </a:p>
      </dgm:t>
    </dgm:pt>
    <dgm:pt modelId="{9A2CA332-44D7-47C4-A386-B0CDD066FBB3}">
      <dgm:prSet phldrT="[Texte]" custT="1"/>
      <dgm:spPr/>
      <dgm:t>
        <a:bodyPr/>
        <a:lstStyle/>
        <a:p>
          <a:r>
            <a:rPr lang="fr-FR" sz="1400" b="1" dirty="0">
              <a:latin typeface="+mn-lt"/>
              <a:cs typeface="Arial" pitchFamily="34" charset="0"/>
            </a:rPr>
            <a:t>Contrats locaux de santé</a:t>
          </a:r>
        </a:p>
        <a:p>
          <a:r>
            <a:rPr lang="fr-FR" sz="1100" b="0" i="1" dirty="0">
              <a:latin typeface="+mn-lt"/>
              <a:cs typeface="Arial" pitchFamily="34" charset="0"/>
            </a:rPr>
            <a:t>(Contrats de ville, contrats de ruralité)</a:t>
          </a:r>
          <a:endParaRPr lang="fr-FR" sz="1100" b="0" i="1" dirty="0">
            <a:latin typeface="+mn-lt"/>
          </a:endParaRPr>
        </a:p>
      </dgm:t>
    </dgm:pt>
    <dgm:pt modelId="{10DAE73D-08FF-4C60-A64F-D6C3A6F37876}" type="parTrans" cxnId="{746675D1-8D8E-48D6-90C6-D11F56DC4D70}">
      <dgm:prSet/>
      <dgm:spPr/>
      <dgm:t>
        <a:bodyPr/>
        <a:lstStyle/>
        <a:p>
          <a:endParaRPr lang="fr-FR"/>
        </a:p>
      </dgm:t>
    </dgm:pt>
    <dgm:pt modelId="{2988A2FD-3E23-41C0-B362-CDFE786B98D5}" type="sibTrans" cxnId="{746675D1-8D8E-48D6-90C6-D11F56DC4D70}">
      <dgm:prSet/>
      <dgm:spPr/>
      <dgm:t>
        <a:bodyPr/>
        <a:lstStyle/>
        <a:p>
          <a:endParaRPr lang="fr-FR"/>
        </a:p>
      </dgm:t>
    </dgm:pt>
    <dgm:pt modelId="{A36BE6F2-ECF6-4F81-8820-7E8385BD270C}">
      <dgm:prSet phldrT="[Texte]"/>
      <dgm:spPr/>
      <dgm:t>
        <a:bodyPr/>
        <a:lstStyle/>
        <a:p>
          <a:r>
            <a:rPr lang="fr-FR" b="1" dirty="0"/>
            <a:t>Conventions de partenariat avec les autres acteurs publics</a:t>
          </a:r>
        </a:p>
      </dgm:t>
    </dgm:pt>
    <dgm:pt modelId="{6D85722C-47A8-405A-B704-266F16321E02}" type="parTrans" cxnId="{060130CA-FF2F-4991-B083-971AD4A22605}">
      <dgm:prSet/>
      <dgm:spPr/>
      <dgm:t>
        <a:bodyPr/>
        <a:lstStyle/>
        <a:p>
          <a:endParaRPr lang="fr-FR"/>
        </a:p>
      </dgm:t>
    </dgm:pt>
    <dgm:pt modelId="{0180841C-2AA9-4F39-8037-C889DCCC61CA}" type="sibTrans" cxnId="{060130CA-FF2F-4991-B083-971AD4A22605}">
      <dgm:prSet/>
      <dgm:spPr/>
      <dgm:t>
        <a:bodyPr/>
        <a:lstStyle/>
        <a:p>
          <a:endParaRPr lang="fr-FR"/>
        </a:p>
      </dgm:t>
    </dgm:pt>
    <dgm:pt modelId="{6D16B41F-3A64-4E05-B6E7-6117FA31702F}">
      <dgm:prSet phldrT="[Texte]" custT="1"/>
      <dgm:spPr/>
      <dgm:t>
        <a:bodyPr/>
        <a:lstStyle/>
        <a:p>
          <a:r>
            <a:rPr lang="fr-FR" sz="1400" b="1" dirty="0"/>
            <a:t>Projets territoriaux </a:t>
          </a:r>
          <a:r>
            <a:rPr lang="fr-FR" sz="1400" i="1" dirty="0"/>
            <a:t>(santé mentale, soins de proximité, …</a:t>
          </a:r>
          <a:r>
            <a:rPr lang="fr-FR" sz="1400" dirty="0"/>
            <a:t>)</a:t>
          </a:r>
        </a:p>
      </dgm:t>
    </dgm:pt>
    <dgm:pt modelId="{64966DCC-6827-49B4-8AF8-B185BA7C73BB}" type="parTrans" cxnId="{A70C9473-51AC-4995-836E-D7AA4D6A2AE6}">
      <dgm:prSet/>
      <dgm:spPr/>
      <dgm:t>
        <a:bodyPr/>
        <a:lstStyle/>
        <a:p>
          <a:endParaRPr lang="fr-FR"/>
        </a:p>
      </dgm:t>
    </dgm:pt>
    <dgm:pt modelId="{C8330EE7-3A37-42D5-B14A-ECE040B71BCE}" type="sibTrans" cxnId="{A70C9473-51AC-4995-836E-D7AA4D6A2AE6}">
      <dgm:prSet/>
      <dgm:spPr/>
      <dgm:t>
        <a:bodyPr/>
        <a:lstStyle/>
        <a:p>
          <a:endParaRPr lang="fr-FR"/>
        </a:p>
      </dgm:t>
    </dgm:pt>
    <dgm:pt modelId="{C00A772F-7BD2-46B5-915C-F36907B70E31}">
      <dgm:prSet phldrT="[Texte]" custT="1"/>
      <dgm:spPr/>
      <dgm:t>
        <a:bodyPr/>
        <a:lstStyle/>
        <a:p>
          <a:r>
            <a:rPr lang="fr-FR" sz="1200" b="1" dirty="0"/>
            <a:t>Contractualisation avec les opérateurs de santé</a:t>
          </a:r>
        </a:p>
      </dgm:t>
    </dgm:pt>
    <dgm:pt modelId="{50A23BD2-7D1E-45A6-8719-1B9798B43AFE}" type="parTrans" cxnId="{7678A6F7-9D5E-4087-9D04-1C1748E77969}">
      <dgm:prSet/>
      <dgm:spPr/>
      <dgm:t>
        <a:bodyPr/>
        <a:lstStyle/>
        <a:p>
          <a:endParaRPr lang="fr-FR"/>
        </a:p>
      </dgm:t>
    </dgm:pt>
    <dgm:pt modelId="{8EDA474A-F940-4A80-ABE9-6A4234866274}" type="sibTrans" cxnId="{7678A6F7-9D5E-4087-9D04-1C1748E77969}">
      <dgm:prSet/>
      <dgm:spPr/>
      <dgm:t>
        <a:bodyPr/>
        <a:lstStyle/>
        <a:p>
          <a:endParaRPr lang="fr-FR"/>
        </a:p>
      </dgm:t>
    </dgm:pt>
    <dgm:pt modelId="{93F5596E-40A5-40E1-ADB3-C5362C054215}">
      <dgm:prSet phldrT="[Texte]" custT="1"/>
      <dgm:spPr/>
      <dgm:t>
        <a:bodyPr/>
        <a:lstStyle/>
        <a:p>
          <a:r>
            <a:rPr lang="fr-FR" sz="1400" b="1" dirty="0">
              <a:latin typeface="+mn-lt"/>
              <a:cs typeface="Arial" pitchFamily="34" charset="0"/>
            </a:rPr>
            <a:t>Projets médicaux partagés des groupements hospitaliers de territoire</a:t>
          </a:r>
          <a:endParaRPr lang="fr-FR" sz="1400" b="1" dirty="0">
            <a:latin typeface="+mn-lt"/>
          </a:endParaRPr>
        </a:p>
      </dgm:t>
    </dgm:pt>
    <dgm:pt modelId="{823DE4BD-24CB-47F0-BD21-009E66627DEC}" type="parTrans" cxnId="{CFC969E9-605A-4F61-A28E-4A5FE7E34246}">
      <dgm:prSet/>
      <dgm:spPr/>
      <dgm:t>
        <a:bodyPr/>
        <a:lstStyle/>
        <a:p>
          <a:endParaRPr lang="fr-FR"/>
        </a:p>
      </dgm:t>
    </dgm:pt>
    <dgm:pt modelId="{901311A9-84A5-48E5-9EC1-24D35211A864}" type="sibTrans" cxnId="{CFC969E9-605A-4F61-A28E-4A5FE7E34246}">
      <dgm:prSet/>
      <dgm:spPr/>
      <dgm:t>
        <a:bodyPr/>
        <a:lstStyle/>
        <a:p>
          <a:endParaRPr lang="fr-FR"/>
        </a:p>
      </dgm:t>
    </dgm:pt>
    <dgm:pt modelId="{16DB8423-3318-49B0-99B1-8AC07917C1F5}" type="pres">
      <dgm:prSet presAssocID="{0905422C-AF86-4717-9A00-80F098C48951}" presName="composite" presStyleCnt="0">
        <dgm:presLayoutVars>
          <dgm:chMax val="1"/>
          <dgm:dir/>
          <dgm:resizeHandles val="exact"/>
        </dgm:presLayoutVars>
      </dgm:prSet>
      <dgm:spPr/>
    </dgm:pt>
    <dgm:pt modelId="{38036396-C423-4FA7-B211-8CE539A2ADB8}" type="pres">
      <dgm:prSet presAssocID="{0905422C-AF86-4717-9A00-80F098C48951}" presName="radial" presStyleCnt="0">
        <dgm:presLayoutVars>
          <dgm:animLvl val="ctr"/>
        </dgm:presLayoutVars>
      </dgm:prSet>
      <dgm:spPr/>
    </dgm:pt>
    <dgm:pt modelId="{041926C3-55BD-4BFB-9F10-6DC763014BC2}" type="pres">
      <dgm:prSet presAssocID="{0800BEDC-35F2-4A57-B647-9B84ED62D1FA}" presName="centerShape" presStyleLbl="vennNode1" presStyleIdx="0" presStyleCnt="6" custScaleX="105431" custScaleY="103257"/>
      <dgm:spPr/>
    </dgm:pt>
    <dgm:pt modelId="{7231D343-8286-4526-AAC4-07A89C0BD2A1}" type="pres">
      <dgm:prSet presAssocID="{9A2CA332-44D7-47C4-A386-B0CDD066FBB3}" presName="node" presStyleLbl="vennNode1" presStyleIdx="1" presStyleCnt="6" custScaleX="128112" custScaleY="123040">
        <dgm:presLayoutVars>
          <dgm:bulletEnabled val="1"/>
        </dgm:presLayoutVars>
      </dgm:prSet>
      <dgm:spPr/>
    </dgm:pt>
    <dgm:pt modelId="{022AD12E-D167-4B59-A0F2-B9DF6B99D285}" type="pres">
      <dgm:prSet presAssocID="{93F5596E-40A5-40E1-ADB3-C5362C054215}" presName="node" presStyleLbl="vennNode1" presStyleIdx="2" presStyleCnt="6" custScaleX="139634" custScaleY="131665">
        <dgm:presLayoutVars>
          <dgm:bulletEnabled val="1"/>
        </dgm:presLayoutVars>
      </dgm:prSet>
      <dgm:spPr/>
    </dgm:pt>
    <dgm:pt modelId="{95821DFA-C326-4208-993F-F01C73A88481}" type="pres">
      <dgm:prSet presAssocID="{A36BE6F2-ECF6-4F81-8820-7E8385BD270C}" presName="node" presStyleLbl="vennNode1" presStyleIdx="3" presStyleCnt="6" custScaleX="131290" custScaleY="115212">
        <dgm:presLayoutVars>
          <dgm:bulletEnabled val="1"/>
        </dgm:presLayoutVars>
      </dgm:prSet>
      <dgm:spPr/>
    </dgm:pt>
    <dgm:pt modelId="{F08F5F1B-4660-4905-8DBC-DC6C4CFD7144}" type="pres">
      <dgm:prSet presAssocID="{6D16B41F-3A64-4E05-B6E7-6117FA31702F}" presName="node" presStyleLbl="vennNode1" presStyleIdx="4" presStyleCnt="6" custScaleX="124943" custScaleY="117280">
        <dgm:presLayoutVars>
          <dgm:bulletEnabled val="1"/>
        </dgm:presLayoutVars>
      </dgm:prSet>
      <dgm:spPr/>
    </dgm:pt>
    <dgm:pt modelId="{F29088C4-7D92-416C-8D9B-BF78346F9BF1}" type="pres">
      <dgm:prSet presAssocID="{C00A772F-7BD2-46B5-915C-F36907B70E31}" presName="node" presStyleLbl="vennNode1" presStyleIdx="5" presStyleCnt="6" custScaleX="135161" custScaleY="130771" custRadScaleRad="97386" custRadScaleInc="1948">
        <dgm:presLayoutVars>
          <dgm:bulletEnabled val="1"/>
        </dgm:presLayoutVars>
      </dgm:prSet>
      <dgm:spPr/>
    </dgm:pt>
  </dgm:ptLst>
  <dgm:cxnLst>
    <dgm:cxn modelId="{4F3B1C17-FE30-441A-AE2C-1A7C7DF11737}" type="presOf" srcId="{0905422C-AF86-4717-9A00-80F098C48951}" destId="{16DB8423-3318-49B0-99B1-8AC07917C1F5}" srcOrd="0" destOrd="0" presId="urn:microsoft.com/office/officeart/2005/8/layout/radial3"/>
    <dgm:cxn modelId="{F6FC2A43-D570-46F1-8110-2FEE67D1F995}" srcId="{0905422C-AF86-4717-9A00-80F098C48951}" destId="{0800BEDC-35F2-4A57-B647-9B84ED62D1FA}" srcOrd="0" destOrd="0" parTransId="{5B017AD5-7ED4-4C66-A51B-55496D6AA1EB}" sibTransId="{3301F670-B7A3-4D2C-B915-BCD4C963FC02}"/>
    <dgm:cxn modelId="{C3C7E371-730A-4DF6-BA15-164C1AA38B18}" type="presOf" srcId="{A36BE6F2-ECF6-4F81-8820-7E8385BD270C}" destId="{95821DFA-C326-4208-993F-F01C73A88481}" srcOrd="0" destOrd="0" presId="urn:microsoft.com/office/officeart/2005/8/layout/radial3"/>
    <dgm:cxn modelId="{A70C9473-51AC-4995-836E-D7AA4D6A2AE6}" srcId="{0800BEDC-35F2-4A57-B647-9B84ED62D1FA}" destId="{6D16B41F-3A64-4E05-B6E7-6117FA31702F}" srcOrd="3" destOrd="0" parTransId="{64966DCC-6827-49B4-8AF8-B185BA7C73BB}" sibTransId="{C8330EE7-3A37-42D5-B14A-ECE040B71BCE}"/>
    <dgm:cxn modelId="{D51D597C-9B6F-41A4-BA34-F06CF3032E01}" type="presOf" srcId="{93F5596E-40A5-40E1-ADB3-C5362C054215}" destId="{022AD12E-D167-4B59-A0F2-B9DF6B99D285}" srcOrd="0" destOrd="0" presId="urn:microsoft.com/office/officeart/2005/8/layout/radial3"/>
    <dgm:cxn modelId="{DE5C8CC4-E359-4071-98AB-78633150DF22}" type="presOf" srcId="{9A2CA332-44D7-47C4-A386-B0CDD066FBB3}" destId="{7231D343-8286-4526-AAC4-07A89C0BD2A1}" srcOrd="0" destOrd="0" presId="urn:microsoft.com/office/officeart/2005/8/layout/radial3"/>
    <dgm:cxn modelId="{060130CA-FF2F-4991-B083-971AD4A22605}" srcId="{0800BEDC-35F2-4A57-B647-9B84ED62D1FA}" destId="{A36BE6F2-ECF6-4F81-8820-7E8385BD270C}" srcOrd="2" destOrd="0" parTransId="{6D85722C-47A8-405A-B704-266F16321E02}" sibTransId="{0180841C-2AA9-4F39-8037-C889DCCC61CA}"/>
    <dgm:cxn modelId="{746675D1-8D8E-48D6-90C6-D11F56DC4D70}" srcId="{0800BEDC-35F2-4A57-B647-9B84ED62D1FA}" destId="{9A2CA332-44D7-47C4-A386-B0CDD066FBB3}" srcOrd="0" destOrd="0" parTransId="{10DAE73D-08FF-4C60-A64F-D6C3A6F37876}" sibTransId="{2988A2FD-3E23-41C0-B362-CDFE786B98D5}"/>
    <dgm:cxn modelId="{CFC969E9-605A-4F61-A28E-4A5FE7E34246}" srcId="{0800BEDC-35F2-4A57-B647-9B84ED62D1FA}" destId="{93F5596E-40A5-40E1-ADB3-C5362C054215}" srcOrd="1" destOrd="0" parTransId="{823DE4BD-24CB-47F0-BD21-009E66627DEC}" sibTransId="{901311A9-84A5-48E5-9EC1-24D35211A864}"/>
    <dgm:cxn modelId="{6117A4E9-DEAE-4FA4-A335-0B5E0D7F97C9}" type="presOf" srcId="{C00A772F-7BD2-46B5-915C-F36907B70E31}" destId="{F29088C4-7D92-416C-8D9B-BF78346F9BF1}" srcOrd="0" destOrd="0" presId="urn:microsoft.com/office/officeart/2005/8/layout/radial3"/>
    <dgm:cxn modelId="{ABD728F7-F72E-491A-B1A4-46B41FEF8B2E}" type="presOf" srcId="{0800BEDC-35F2-4A57-B647-9B84ED62D1FA}" destId="{041926C3-55BD-4BFB-9F10-6DC763014BC2}" srcOrd="0" destOrd="0" presId="urn:microsoft.com/office/officeart/2005/8/layout/radial3"/>
    <dgm:cxn modelId="{7678A6F7-9D5E-4087-9D04-1C1748E77969}" srcId="{0800BEDC-35F2-4A57-B647-9B84ED62D1FA}" destId="{C00A772F-7BD2-46B5-915C-F36907B70E31}" srcOrd="4" destOrd="0" parTransId="{50A23BD2-7D1E-45A6-8719-1B9798B43AFE}" sibTransId="{8EDA474A-F940-4A80-ABE9-6A4234866274}"/>
    <dgm:cxn modelId="{2778D7FA-4DDE-4C7A-828B-AD875EBD2D3B}" type="presOf" srcId="{6D16B41F-3A64-4E05-B6E7-6117FA31702F}" destId="{F08F5F1B-4660-4905-8DBC-DC6C4CFD7144}" srcOrd="0" destOrd="0" presId="urn:microsoft.com/office/officeart/2005/8/layout/radial3"/>
    <dgm:cxn modelId="{0362A095-0F97-4366-A974-FB89D6D3E0C1}" type="presParOf" srcId="{16DB8423-3318-49B0-99B1-8AC07917C1F5}" destId="{38036396-C423-4FA7-B211-8CE539A2ADB8}" srcOrd="0" destOrd="0" presId="urn:microsoft.com/office/officeart/2005/8/layout/radial3"/>
    <dgm:cxn modelId="{2BAE7F44-8741-4293-9900-A8D564042BE0}" type="presParOf" srcId="{38036396-C423-4FA7-B211-8CE539A2ADB8}" destId="{041926C3-55BD-4BFB-9F10-6DC763014BC2}" srcOrd="0" destOrd="0" presId="urn:microsoft.com/office/officeart/2005/8/layout/radial3"/>
    <dgm:cxn modelId="{331A4A36-7870-4B29-9BCC-C4460B264B1B}" type="presParOf" srcId="{38036396-C423-4FA7-B211-8CE539A2ADB8}" destId="{7231D343-8286-4526-AAC4-07A89C0BD2A1}" srcOrd="1" destOrd="0" presId="urn:microsoft.com/office/officeart/2005/8/layout/radial3"/>
    <dgm:cxn modelId="{71749076-751F-4F2C-9AE9-C38AE5D25E0B}" type="presParOf" srcId="{38036396-C423-4FA7-B211-8CE539A2ADB8}" destId="{022AD12E-D167-4B59-A0F2-B9DF6B99D285}" srcOrd="2" destOrd="0" presId="urn:microsoft.com/office/officeart/2005/8/layout/radial3"/>
    <dgm:cxn modelId="{E0F236AB-94D1-42F1-8F7E-AAE81EA4A176}" type="presParOf" srcId="{38036396-C423-4FA7-B211-8CE539A2ADB8}" destId="{95821DFA-C326-4208-993F-F01C73A88481}" srcOrd="3" destOrd="0" presId="urn:microsoft.com/office/officeart/2005/8/layout/radial3"/>
    <dgm:cxn modelId="{7F8A9845-4251-4A5A-AC50-63826E77837F}" type="presParOf" srcId="{38036396-C423-4FA7-B211-8CE539A2ADB8}" destId="{F08F5F1B-4660-4905-8DBC-DC6C4CFD7144}" srcOrd="4" destOrd="0" presId="urn:microsoft.com/office/officeart/2005/8/layout/radial3"/>
    <dgm:cxn modelId="{F72B9053-5C30-48F0-8A86-86D002EDFBEF}" type="presParOf" srcId="{38036396-C423-4FA7-B211-8CE539A2ADB8}" destId="{F29088C4-7D92-416C-8D9B-BF78346F9BF1}" srcOrd="5"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569AF56-DF8E-424D-9279-2AA73B8F75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888FCEF1-D745-450C-A527-0BD2574F9EEF}">
      <dgm:prSet phldrT="[Texte]"/>
      <dgm:spPr/>
      <dgm:t>
        <a:bodyPr/>
        <a:lstStyle/>
        <a:p>
          <a:r>
            <a:rPr lang="fr-FR" dirty="0"/>
            <a:t>Une mise en œuvre territoriale des projets du PRS</a:t>
          </a:r>
        </a:p>
      </dgm:t>
    </dgm:pt>
    <dgm:pt modelId="{2340ADED-8E89-407F-8C87-138832304AD6}" type="parTrans" cxnId="{26D7828B-63FF-41C4-A41E-111C7989282F}">
      <dgm:prSet/>
      <dgm:spPr/>
      <dgm:t>
        <a:bodyPr/>
        <a:lstStyle/>
        <a:p>
          <a:endParaRPr lang="fr-FR"/>
        </a:p>
      </dgm:t>
    </dgm:pt>
    <dgm:pt modelId="{D0E2704A-958F-4391-9CB7-EBD1B40E65D7}" type="sibTrans" cxnId="{26D7828B-63FF-41C4-A41E-111C7989282F}">
      <dgm:prSet/>
      <dgm:spPr/>
      <dgm:t>
        <a:bodyPr/>
        <a:lstStyle/>
        <a:p>
          <a:endParaRPr lang="fr-FR"/>
        </a:p>
      </dgm:t>
    </dgm:pt>
    <dgm:pt modelId="{647B20DA-80FA-4D66-A048-9D91C16B3DD3}">
      <dgm:prSet/>
      <dgm:spPr/>
      <dgm:t>
        <a:bodyPr/>
        <a:lstStyle/>
        <a:p>
          <a:r>
            <a:rPr lang="fr-FR"/>
            <a:t>Cibler les territoires prioritaires de mise en œuvre ;</a:t>
          </a:r>
        </a:p>
      </dgm:t>
    </dgm:pt>
    <dgm:pt modelId="{B92C72B3-FD68-4EE2-A3C8-F24C6BDB386E}" type="parTrans" cxnId="{8A83B5B6-C497-4EAE-BB14-FEAB4C9695F7}">
      <dgm:prSet/>
      <dgm:spPr/>
      <dgm:t>
        <a:bodyPr/>
        <a:lstStyle/>
        <a:p>
          <a:endParaRPr lang="fr-FR"/>
        </a:p>
      </dgm:t>
    </dgm:pt>
    <dgm:pt modelId="{F99B0462-3014-4725-B742-222FB6043FC6}" type="sibTrans" cxnId="{8A83B5B6-C497-4EAE-BB14-FEAB4C9695F7}">
      <dgm:prSet/>
      <dgm:spPr/>
      <dgm:t>
        <a:bodyPr/>
        <a:lstStyle/>
        <a:p>
          <a:endParaRPr lang="fr-FR"/>
        </a:p>
      </dgm:t>
    </dgm:pt>
    <dgm:pt modelId="{B54B6133-9F6B-4261-8A0B-F62FA053A49B}">
      <dgm:prSet/>
      <dgm:spPr/>
      <dgm:t>
        <a:bodyPr/>
        <a:lstStyle/>
        <a:p>
          <a:r>
            <a:rPr lang="fr-FR"/>
            <a:t>Établir des plans d’actions propres à chaque territoire de mise en œuvre ;</a:t>
          </a:r>
        </a:p>
      </dgm:t>
    </dgm:pt>
    <dgm:pt modelId="{B48056E5-42ED-42BD-B86B-50AFB30E5081}" type="parTrans" cxnId="{BF42FD9D-619E-43A3-861B-13B05F1673D5}">
      <dgm:prSet/>
      <dgm:spPr/>
      <dgm:t>
        <a:bodyPr/>
        <a:lstStyle/>
        <a:p>
          <a:endParaRPr lang="fr-FR"/>
        </a:p>
      </dgm:t>
    </dgm:pt>
    <dgm:pt modelId="{964C90F4-0492-49AF-BEC9-D1406DEA0806}" type="sibTrans" cxnId="{BF42FD9D-619E-43A3-861B-13B05F1673D5}">
      <dgm:prSet/>
      <dgm:spPr/>
      <dgm:t>
        <a:bodyPr/>
        <a:lstStyle/>
        <a:p>
          <a:endParaRPr lang="fr-FR"/>
        </a:p>
      </dgm:t>
    </dgm:pt>
    <dgm:pt modelId="{10EF741D-D97E-4505-99BF-54DBB44B58CE}">
      <dgm:prSet/>
      <dgm:spPr/>
      <dgm:t>
        <a:bodyPr/>
        <a:lstStyle/>
        <a:p>
          <a:r>
            <a:rPr lang="fr-FR"/>
            <a:t>Repérer les partenaires locaux et régionaux à mobiliser ;</a:t>
          </a:r>
        </a:p>
      </dgm:t>
    </dgm:pt>
    <dgm:pt modelId="{5FF1AE84-B2E6-4516-869A-30B65889985D}" type="parTrans" cxnId="{0E56B009-F974-4F50-A460-71FE981CB192}">
      <dgm:prSet/>
      <dgm:spPr/>
      <dgm:t>
        <a:bodyPr/>
        <a:lstStyle/>
        <a:p>
          <a:endParaRPr lang="fr-FR"/>
        </a:p>
      </dgm:t>
    </dgm:pt>
    <dgm:pt modelId="{3EE61DC7-A33D-4B3E-8BAB-AACBB0FE25B7}" type="sibTrans" cxnId="{0E56B009-F974-4F50-A460-71FE981CB192}">
      <dgm:prSet/>
      <dgm:spPr/>
      <dgm:t>
        <a:bodyPr/>
        <a:lstStyle/>
        <a:p>
          <a:endParaRPr lang="fr-FR"/>
        </a:p>
      </dgm:t>
    </dgm:pt>
    <dgm:pt modelId="{D6168B65-B5F1-4A85-826A-0FE4FAD1C651}">
      <dgm:prSet/>
      <dgm:spPr/>
      <dgm:t>
        <a:bodyPr/>
        <a:lstStyle/>
        <a:p>
          <a:r>
            <a:rPr lang="fr-FR"/>
            <a:t>Construire un système de mesure de l’atteinte des objectifs du projet PRS : définition des indicateurs et modalités de recueil.</a:t>
          </a:r>
        </a:p>
      </dgm:t>
    </dgm:pt>
    <dgm:pt modelId="{91A6EF4F-3F85-4EE1-A342-139F6A5416A5}" type="parTrans" cxnId="{BE2E2D01-CECA-4C5C-BFC7-A4F6332DB997}">
      <dgm:prSet/>
      <dgm:spPr/>
      <dgm:t>
        <a:bodyPr/>
        <a:lstStyle/>
        <a:p>
          <a:endParaRPr lang="fr-FR"/>
        </a:p>
      </dgm:t>
    </dgm:pt>
    <dgm:pt modelId="{FB8D9143-4553-4CA0-9BF2-4B2E7EBC27D5}" type="sibTrans" cxnId="{BE2E2D01-CECA-4C5C-BFC7-A4F6332DB997}">
      <dgm:prSet/>
      <dgm:spPr/>
      <dgm:t>
        <a:bodyPr/>
        <a:lstStyle/>
        <a:p>
          <a:endParaRPr lang="fr-FR"/>
        </a:p>
      </dgm:t>
    </dgm:pt>
    <dgm:pt modelId="{C6E196C6-272D-44D8-931A-DB1EE025C279}">
      <dgm:prSet/>
      <dgm:spPr/>
      <dgm:t>
        <a:bodyPr/>
        <a:lstStyle/>
        <a:p>
          <a:r>
            <a:rPr lang="fr-FR"/>
            <a:t>Une gouvernance adaptée pluripartenariale</a:t>
          </a:r>
        </a:p>
      </dgm:t>
    </dgm:pt>
    <dgm:pt modelId="{94866378-52DC-41DD-A512-32BC23677D9B}" type="parTrans" cxnId="{CE6A15D7-F97B-4A64-A9E3-97D8F85CF3CA}">
      <dgm:prSet/>
      <dgm:spPr/>
      <dgm:t>
        <a:bodyPr/>
        <a:lstStyle/>
        <a:p>
          <a:endParaRPr lang="fr-FR"/>
        </a:p>
      </dgm:t>
    </dgm:pt>
    <dgm:pt modelId="{B6CA80FB-CAD8-47A1-A77D-3355F310B036}" type="sibTrans" cxnId="{CE6A15D7-F97B-4A64-A9E3-97D8F85CF3CA}">
      <dgm:prSet/>
      <dgm:spPr/>
      <dgm:t>
        <a:bodyPr/>
        <a:lstStyle/>
        <a:p>
          <a:endParaRPr lang="fr-FR"/>
        </a:p>
      </dgm:t>
    </dgm:pt>
    <dgm:pt modelId="{502E3FEB-2F73-4C50-B722-8EFF0D50A478}">
      <dgm:prSet/>
      <dgm:spPr/>
      <dgm:t>
        <a:bodyPr/>
        <a:lstStyle/>
        <a:p>
          <a:r>
            <a:rPr lang="fr-FR" dirty="0"/>
            <a:t>Un comité stratégique régional PRS ;</a:t>
          </a:r>
        </a:p>
      </dgm:t>
    </dgm:pt>
    <dgm:pt modelId="{43D0DCD8-3592-44D2-A72F-33F110C33B88}" type="parTrans" cxnId="{AEDC16E4-5858-4B45-A030-0F37B09757CF}">
      <dgm:prSet/>
      <dgm:spPr/>
      <dgm:t>
        <a:bodyPr/>
        <a:lstStyle/>
        <a:p>
          <a:endParaRPr lang="fr-FR"/>
        </a:p>
      </dgm:t>
    </dgm:pt>
    <dgm:pt modelId="{52CC27B6-49BD-420C-88DE-72FB0D1B7191}" type="sibTrans" cxnId="{AEDC16E4-5858-4B45-A030-0F37B09757CF}">
      <dgm:prSet/>
      <dgm:spPr/>
      <dgm:t>
        <a:bodyPr/>
        <a:lstStyle/>
        <a:p>
          <a:endParaRPr lang="fr-FR"/>
        </a:p>
      </dgm:t>
    </dgm:pt>
    <dgm:pt modelId="{132DFFD7-9119-4371-9DA9-81C057252411}">
      <dgm:prSet/>
      <dgm:spPr/>
      <dgm:t>
        <a:bodyPr/>
        <a:lstStyle/>
        <a:p>
          <a:r>
            <a:rPr lang="fr-FR"/>
            <a:t>Des groupes projets et instances existantes de pilotage (COMESA, CORSIS,…) ;</a:t>
          </a:r>
        </a:p>
      </dgm:t>
    </dgm:pt>
    <dgm:pt modelId="{6878745D-6640-454A-A9D1-C7F13F05408C}" type="parTrans" cxnId="{61103D0A-6454-47B2-A244-1CAE07C6303E}">
      <dgm:prSet/>
      <dgm:spPr/>
      <dgm:t>
        <a:bodyPr/>
        <a:lstStyle/>
        <a:p>
          <a:endParaRPr lang="fr-FR"/>
        </a:p>
      </dgm:t>
    </dgm:pt>
    <dgm:pt modelId="{FD1768E4-CBA8-4C96-B212-C1C237AA7639}" type="sibTrans" cxnId="{61103D0A-6454-47B2-A244-1CAE07C6303E}">
      <dgm:prSet/>
      <dgm:spPr/>
      <dgm:t>
        <a:bodyPr/>
        <a:lstStyle/>
        <a:p>
          <a:endParaRPr lang="fr-FR"/>
        </a:p>
      </dgm:t>
    </dgm:pt>
    <dgm:pt modelId="{F92B07D9-E691-45F9-80E3-A094F199AE5D}">
      <dgm:prSet/>
      <dgm:spPr/>
      <dgm:t>
        <a:bodyPr/>
        <a:lstStyle/>
        <a:p>
          <a:r>
            <a:rPr lang="fr-FR"/>
            <a:t>Les instances de concertation (CRSA, CTS…).</a:t>
          </a:r>
        </a:p>
      </dgm:t>
    </dgm:pt>
    <dgm:pt modelId="{7E39D3F4-1B3A-4755-9F5A-313393B71761}" type="parTrans" cxnId="{9A59A1FD-4D65-444D-B2AD-6E49EB4F6EAF}">
      <dgm:prSet/>
      <dgm:spPr/>
      <dgm:t>
        <a:bodyPr/>
        <a:lstStyle/>
        <a:p>
          <a:endParaRPr lang="fr-FR"/>
        </a:p>
      </dgm:t>
    </dgm:pt>
    <dgm:pt modelId="{9A6EEFE7-8157-49FC-9CD0-0D656F259216}" type="sibTrans" cxnId="{9A59A1FD-4D65-444D-B2AD-6E49EB4F6EAF}">
      <dgm:prSet/>
      <dgm:spPr/>
      <dgm:t>
        <a:bodyPr/>
        <a:lstStyle/>
        <a:p>
          <a:endParaRPr lang="fr-FR"/>
        </a:p>
      </dgm:t>
    </dgm:pt>
    <dgm:pt modelId="{F61DDCAA-5F0D-422C-9D72-DFC763B5BA2A}" type="pres">
      <dgm:prSet presAssocID="{6569AF56-DF8E-424D-9279-2AA73B8F7540}" presName="linear" presStyleCnt="0">
        <dgm:presLayoutVars>
          <dgm:dir/>
          <dgm:animLvl val="lvl"/>
          <dgm:resizeHandles val="exact"/>
        </dgm:presLayoutVars>
      </dgm:prSet>
      <dgm:spPr/>
    </dgm:pt>
    <dgm:pt modelId="{564A6B4E-584B-4B81-8568-1E307BA3B3D9}" type="pres">
      <dgm:prSet presAssocID="{888FCEF1-D745-450C-A527-0BD2574F9EEF}" presName="parentLin" presStyleCnt="0"/>
      <dgm:spPr/>
    </dgm:pt>
    <dgm:pt modelId="{35F7A955-A957-4EFE-8D5B-B7C897D96C06}" type="pres">
      <dgm:prSet presAssocID="{888FCEF1-D745-450C-A527-0BD2574F9EEF}" presName="parentLeftMargin" presStyleLbl="node1" presStyleIdx="0" presStyleCnt="2"/>
      <dgm:spPr/>
    </dgm:pt>
    <dgm:pt modelId="{07A7A601-5677-40D4-9CCC-D98635954FA2}" type="pres">
      <dgm:prSet presAssocID="{888FCEF1-D745-450C-A527-0BD2574F9EEF}" presName="parentText" presStyleLbl="node1" presStyleIdx="0" presStyleCnt="2">
        <dgm:presLayoutVars>
          <dgm:chMax val="0"/>
          <dgm:bulletEnabled val="1"/>
        </dgm:presLayoutVars>
      </dgm:prSet>
      <dgm:spPr/>
    </dgm:pt>
    <dgm:pt modelId="{4F544175-B530-4D84-ADD8-72DA13F5C889}" type="pres">
      <dgm:prSet presAssocID="{888FCEF1-D745-450C-A527-0BD2574F9EEF}" presName="negativeSpace" presStyleCnt="0"/>
      <dgm:spPr/>
    </dgm:pt>
    <dgm:pt modelId="{E5F0BA18-8DE8-4D28-939F-726E47F214DB}" type="pres">
      <dgm:prSet presAssocID="{888FCEF1-D745-450C-A527-0BD2574F9EEF}" presName="childText" presStyleLbl="conFgAcc1" presStyleIdx="0" presStyleCnt="2">
        <dgm:presLayoutVars>
          <dgm:bulletEnabled val="1"/>
        </dgm:presLayoutVars>
      </dgm:prSet>
      <dgm:spPr/>
    </dgm:pt>
    <dgm:pt modelId="{36B1063A-7095-4CE3-9064-C576C4DAFB5A}" type="pres">
      <dgm:prSet presAssocID="{D0E2704A-958F-4391-9CB7-EBD1B40E65D7}" presName="spaceBetweenRectangles" presStyleCnt="0"/>
      <dgm:spPr/>
    </dgm:pt>
    <dgm:pt modelId="{570173C1-6081-4ABB-8F94-A0A966F0F70D}" type="pres">
      <dgm:prSet presAssocID="{C6E196C6-272D-44D8-931A-DB1EE025C279}" presName="parentLin" presStyleCnt="0"/>
      <dgm:spPr/>
    </dgm:pt>
    <dgm:pt modelId="{C06AF0D0-D1CC-4D1C-B015-A1AB75397DD7}" type="pres">
      <dgm:prSet presAssocID="{C6E196C6-272D-44D8-931A-DB1EE025C279}" presName="parentLeftMargin" presStyleLbl="node1" presStyleIdx="0" presStyleCnt="2"/>
      <dgm:spPr/>
    </dgm:pt>
    <dgm:pt modelId="{B15795A8-3243-459F-826C-29B62DAC08BF}" type="pres">
      <dgm:prSet presAssocID="{C6E196C6-272D-44D8-931A-DB1EE025C279}" presName="parentText" presStyleLbl="node1" presStyleIdx="1" presStyleCnt="2">
        <dgm:presLayoutVars>
          <dgm:chMax val="0"/>
          <dgm:bulletEnabled val="1"/>
        </dgm:presLayoutVars>
      </dgm:prSet>
      <dgm:spPr/>
    </dgm:pt>
    <dgm:pt modelId="{55964389-018E-4CDC-BDB9-31F2CF288F91}" type="pres">
      <dgm:prSet presAssocID="{C6E196C6-272D-44D8-931A-DB1EE025C279}" presName="negativeSpace" presStyleCnt="0"/>
      <dgm:spPr/>
    </dgm:pt>
    <dgm:pt modelId="{AB4A6901-A959-4D4E-B303-C4CBF1ABA617}" type="pres">
      <dgm:prSet presAssocID="{C6E196C6-272D-44D8-931A-DB1EE025C279}" presName="childText" presStyleLbl="conFgAcc1" presStyleIdx="1" presStyleCnt="2">
        <dgm:presLayoutVars>
          <dgm:bulletEnabled val="1"/>
        </dgm:presLayoutVars>
      </dgm:prSet>
      <dgm:spPr/>
    </dgm:pt>
  </dgm:ptLst>
  <dgm:cxnLst>
    <dgm:cxn modelId="{BE2E2D01-CECA-4C5C-BFC7-A4F6332DB997}" srcId="{888FCEF1-D745-450C-A527-0BD2574F9EEF}" destId="{D6168B65-B5F1-4A85-826A-0FE4FAD1C651}" srcOrd="3" destOrd="0" parTransId="{91A6EF4F-3F85-4EE1-A342-139F6A5416A5}" sibTransId="{FB8D9143-4553-4CA0-9BF2-4B2E7EBC27D5}"/>
    <dgm:cxn modelId="{0E56B009-F974-4F50-A460-71FE981CB192}" srcId="{888FCEF1-D745-450C-A527-0BD2574F9EEF}" destId="{10EF741D-D97E-4505-99BF-54DBB44B58CE}" srcOrd="2" destOrd="0" parTransId="{5FF1AE84-B2E6-4516-869A-30B65889985D}" sibTransId="{3EE61DC7-A33D-4B3E-8BAB-AACBB0FE25B7}"/>
    <dgm:cxn modelId="{61103D0A-6454-47B2-A244-1CAE07C6303E}" srcId="{C6E196C6-272D-44D8-931A-DB1EE025C279}" destId="{132DFFD7-9119-4371-9DA9-81C057252411}" srcOrd="1" destOrd="0" parTransId="{6878745D-6640-454A-A9D1-C7F13F05408C}" sibTransId="{FD1768E4-CBA8-4C96-B212-C1C237AA7639}"/>
    <dgm:cxn modelId="{2DB66314-0EEB-40C0-8B94-D58D5A857905}" type="presOf" srcId="{647B20DA-80FA-4D66-A048-9D91C16B3DD3}" destId="{E5F0BA18-8DE8-4D28-939F-726E47F214DB}" srcOrd="0" destOrd="0" presId="urn:microsoft.com/office/officeart/2005/8/layout/list1"/>
    <dgm:cxn modelId="{D7143D32-FE94-42B4-9901-CB5A035435F0}" type="presOf" srcId="{132DFFD7-9119-4371-9DA9-81C057252411}" destId="{AB4A6901-A959-4D4E-B303-C4CBF1ABA617}" srcOrd="0" destOrd="1" presId="urn:microsoft.com/office/officeart/2005/8/layout/list1"/>
    <dgm:cxn modelId="{B85C1233-C3E9-45D0-B689-628CB4695071}" type="presOf" srcId="{888FCEF1-D745-450C-A527-0BD2574F9EEF}" destId="{07A7A601-5677-40D4-9CCC-D98635954FA2}" srcOrd="1" destOrd="0" presId="urn:microsoft.com/office/officeart/2005/8/layout/list1"/>
    <dgm:cxn modelId="{76844965-D4E0-45CF-BCA0-44E8EC2EF0B1}" type="presOf" srcId="{10EF741D-D97E-4505-99BF-54DBB44B58CE}" destId="{E5F0BA18-8DE8-4D28-939F-726E47F214DB}" srcOrd="0" destOrd="2" presId="urn:microsoft.com/office/officeart/2005/8/layout/list1"/>
    <dgm:cxn modelId="{322BA250-07AD-4551-B3FF-70BDEB698C87}" type="presOf" srcId="{888FCEF1-D745-450C-A527-0BD2574F9EEF}" destId="{35F7A955-A957-4EFE-8D5B-B7C897D96C06}" srcOrd="0" destOrd="0" presId="urn:microsoft.com/office/officeart/2005/8/layout/list1"/>
    <dgm:cxn modelId="{26D7828B-63FF-41C4-A41E-111C7989282F}" srcId="{6569AF56-DF8E-424D-9279-2AA73B8F7540}" destId="{888FCEF1-D745-450C-A527-0BD2574F9EEF}" srcOrd="0" destOrd="0" parTransId="{2340ADED-8E89-407F-8C87-138832304AD6}" sibTransId="{D0E2704A-958F-4391-9CB7-EBD1B40E65D7}"/>
    <dgm:cxn modelId="{BF42FD9D-619E-43A3-861B-13B05F1673D5}" srcId="{888FCEF1-D745-450C-A527-0BD2574F9EEF}" destId="{B54B6133-9F6B-4261-8A0B-F62FA053A49B}" srcOrd="1" destOrd="0" parTransId="{B48056E5-42ED-42BD-B86B-50AFB30E5081}" sibTransId="{964C90F4-0492-49AF-BEC9-D1406DEA0806}"/>
    <dgm:cxn modelId="{8A83B5B6-C497-4EAE-BB14-FEAB4C9695F7}" srcId="{888FCEF1-D745-450C-A527-0BD2574F9EEF}" destId="{647B20DA-80FA-4D66-A048-9D91C16B3DD3}" srcOrd="0" destOrd="0" parTransId="{B92C72B3-FD68-4EE2-A3C8-F24C6BDB386E}" sibTransId="{F99B0462-3014-4725-B742-222FB6043FC6}"/>
    <dgm:cxn modelId="{AAE90BC1-784F-47F5-A94E-4340AF412896}" type="presOf" srcId="{F92B07D9-E691-45F9-80E3-A094F199AE5D}" destId="{AB4A6901-A959-4D4E-B303-C4CBF1ABA617}" srcOrd="0" destOrd="2" presId="urn:microsoft.com/office/officeart/2005/8/layout/list1"/>
    <dgm:cxn modelId="{4F6FBACD-743C-4DC6-BA80-5F8BF6374E91}" type="presOf" srcId="{502E3FEB-2F73-4C50-B722-8EFF0D50A478}" destId="{AB4A6901-A959-4D4E-B303-C4CBF1ABA617}" srcOrd="0" destOrd="0" presId="urn:microsoft.com/office/officeart/2005/8/layout/list1"/>
    <dgm:cxn modelId="{B193D3D6-A336-4A6D-A344-4F8A2311916C}" type="presOf" srcId="{B54B6133-9F6B-4261-8A0B-F62FA053A49B}" destId="{E5F0BA18-8DE8-4D28-939F-726E47F214DB}" srcOrd="0" destOrd="1" presId="urn:microsoft.com/office/officeart/2005/8/layout/list1"/>
    <dgm:cxn modelId="{CE6A15D7-F97B-4A64-A9E3-97D8F85CF3CA}" srcId="{6569AF56-DF8E-424D-9279-2AA73B8F7540}" destId="{C6E196C6-272D-44D8-931A-DB1EE025C279}" srcOrd="1" destOrd="0" parTransId="{94866378-52DC-41DD-A512-32BC23677D9B}" sibTransId="{B6CA80FB-CAD8-47A1-A77D-3355F310B036}"/>
    <dgm:cxn modelId="{B309EBDE-CD84-4B7E-9E49-1539E5AD56EA}" type="presOf" srcId="{C6E196C6-272D-44D8-931A-DB1EE025C279}" destId="{C06AF0D0-D1CC-4D1C-B015-A1AB75397DD7}" srcOrd="0" destOrd="0" presId="urn:microsoft.com/office/officeart/2005/8/layout/list1"/>
    <dgm:cxn modelId="{FC141DDF-5056-4AE0-AA95-D25C2F5A371B}" type="presOf" srcId="{D6168B65-B5F1-4A85-826A-0FE4FAD1C651}" destId="{E5F0BA18-8DE8-4D28-939F-726E47F214DB}" srcOrd="0" destOrd="3" presId="urn:microsoft.com/office/officeart/2005/8/layout/list1"/>
    <dgm:cxn modelId="{1C2CC2E1-2BC0-4780-AB09-162BFADD3BBF}" type="presOf" srcId="{C6E196C6-272D-44D8-931A-DB1EE025C279}" destId="{B15795A8-3243-459F-826C-29B62DAC08BF}" srcOrd="1" destOrd="0" presId="urn:microsoft.com/office/officeart/2005/8/layout/list1"/>
    <dgm:cxn modelId="{AEDC16E4-5858-4B45-A030-0F37B09757CF}" srcId="{C6E196C6-272D-44D8-931A-DB1EE025C279}" destId="{502E3FEB-2F73-4C50-B722-8EFF0D50A478}" srcOrd="0" destOrd="0" parTransId="{43D0DCD8-3592-44D2-A72F-33F110C33B88}" sibTransId="{52CC27B6-49BD-420C-88DE-72FB0D1B7191}"/>
    <dgm:cxn modelId="{6E493BE4-D4AB-4B2A-AC6E-8D7EF6C112CF}" type="presOf" srcId="{6569AF56-DF8E-424D-9279-2AA73B8F7540}" destId="{F61DDCAA-5F0D-422C-9D72-DFC763B5BA2A}" srcOrd="0" destOrd="0" presId="urn:microsoft.com/office/officeart/2005/8/layout/list1"/>
    <dgm:cxn modelId="{9A59A1FD-4D65-444D-B2AD-6E49EB4F6EAF}" srcId="{C6E196C6-272D-44D8-931A-DB1EE025C279}" destId="{F92B07D9-E691-45F9-80E3-A094F199AE5D}" srcOrd="2" destOrd="0" parTransId="{7E39D3F4-1B3A-4755-9F5A-313393B71761}" sibTransId="{9A6EEFE7-8157-49FC-9CD0-0D656F259216}"/>
    <dgm:cxn modelId="{8C062D65-CB7D-459F-B5B0-94875EE58839}" type="presParOf" srcId="{F61DDCAA-5F0D-422C-9D72-DFC763B5BA2A}" destId="{564A6B4E-584B-4B81-8568-1E307BA3B3D9}" srcOrd="0" destOrd="0" presId="urn:microsoft.com/office/officeart/2005/8/layout/list1"/>
    <dgm:cxn modelId="{9FA326D5-3B86-498A-AD98-E434533F8A3B}" type="presParOf" srcId="{564A6B4E-584B-4B81-8568-1E307BA3B3D9}" destId="{35F7A955-A957-4EFE-8D5B-B7C897D96C06}" srcOrd="0" destOrd="0" presId="urn:microsoft.com/office/officeart/2005/8/layout/list1"/>
    <dgm:cxn modelId="{96C6428A-951B-4E40-B7DB-413245BA17B7}" type="presParOf" srcId="{564A6B4E-584B-4B81-8568-1E307BA3B3D9}" destId="{07A7A601-5677-40D4-9CCC-D98635954FA2}" srcOrd="1" destOrd="0" presId="urn:microsoft.com/office/officeart/2005/8/layout/list1"/>
    <dgm:cxn modelId="{CEE578C9-1C55-4725-98AF-4B6A96077724}" type="presParOf" srcId="{F61DDCAA-5F0D-422C-9D72-DFC763B5BA2A}" destId="{4F544175-B530-4D84-ADD8-72DA13F5C889}" srcOrd="1" destOrd="0" presId="urn:microsoft.com/office/officeart/2005/8/layout/list1"/>
    <dgm:cxn modelId="{80849D59-0413-44CC-8FE0-89221675F241}" type="presParOf" srcId="{F61DDCAA-5F0D-422C-9D72-DFC763B5BA2A}" destId="{E5F0BA18-8DE8-4D28-939F-726E47F214DB}" srcOrd="2" destOrd="0" presId="urn:microsoft.com/office/officeart/2005/8/layout/list1"/>
    <dgm:cxn modelId="{6A75031A-3EF9-4483-ACED-E4E1F069E225}" type="presParOf" srcId="{F61DDCAA-5F0D-422C-9D72-DFC763B5BA2A}" destId="{36B1063A-7095-4CE3-9064-C576C4DAFB5A}" srcOrd="3" destOrd="0" presId="urn:microsoft.com/office/officeart/2005/8/layout/list1"/>
    <dgm:cxn modelId="{0E0B8223-E7B8-467D-A815-31A877C4520C}" type="presParOf" srcId="{F61DDCAA-5F0D-422C-9D72-DFC763B5BA2A}" destId="{570173C1-6081-4ABB-8F94-A0A966F0F70D}" srcOrd="4" destOrd="0" presId="urn:microsoft.com/office/officeart/2005/8/layout/list1"/>
    <dgm:cxn modelId="{15EE3056-F426-4D20-AF5B-C6071792CA2C}" type="presParOf" srcId="{570173C1-6081-4ABB-8F94-A0A966F0F70D}" destId="{C06AF0D0-D1CC-4D1C-B015-A1AB75397DD7}" srcOrd="0" destOrd="0" presId="urn:microsoft.com/office/officeart/2005/8/layout/list1"/>
    <dgm:cxn modelId="{62D59719-FBBB-42D6-AA73-410F8FA489DB}" type="presParOf" srcId="{570173C1-6081-4ABB-8F94-A0A966F0F70D}" destId="{B15795A8-3243-459F-826C-29B62DAC08BF}" srcOrd="1" destOrd="0" presId="urn:microsoft.com/office/officeart/2005/8/layout/list1"/>
    <dgm:cxn modelId="{D021D269-1389-40BE-9C41-5FDB8BD89EA8}" type="presParOf" srcId="{F61DDCAA-5F0D-422C-9D72-DFC763B5BA2A}" destId="{55964389-018E-4CDC-BDB9-31F2CF288F91}" srcOrd="5" destOrd="0" presId="urn:microsoft.com/office/officeart/2005/8/layout/list1"/>
    <dgm:cxn modelId="{EB455838-641C-40B4-9BF5-DA6FCD4F53B9}" type="presParOf" srcId="{F61DDCAA-5F0D-422C-9D72-DFC763B5BA2A}" destId="{AB4A6901-A959-4D4E-B303-C4CBF1ABA61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133D81-BD4F-4AF5-92F1-8C4375072C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870A5D1A-6C61-4019-8D89-4D1D3256FA48}">
      <dgm:prSet phldrT="[Texte]" custT="1"/>
      <dgm:spPr/>
      <dgm:t>
        <a:bodyPr/>
        <a:lstStyle/>
        <a:p>
          <a:r>
            <a:rPr lang="fr-FR" sz="1800" b="1" baseline="0" dirty="0"/>
            <a:t>Des spécificités épidémiologiques de la région</a:t>
          </a:r>
          <a:endParaRPr lang="fr-FR" sz="1800" b="1" dirty="0"/>
        </a:p>
      </dgm:t>
    </dgm:pt>
    <dgm:pt modelId="{096F27E7-2AB0-4665-B106-75FDD487E5F7}" type="parTrans" cxnId="{F763BA74-AB63-4F2E-A4B9-D6597C18D181}">
      <dgm:prSet/>
      <dgm:spPr/>
      <dgm:t>
        <a:bodyPr/>
        <a:lstStyle/>
        <a:p>
          <a:endParaRPr lang="fr-FR"/>
        </a:p>
      </dgm:t>
    </dgm:pt>
    <dgm:pt modelId="{37D106CB-3764-457F-A91F-F86E389129F9}" type="sibTrans" cxnId="{F763BA74-AB63-4F2E-A4B9-D6597C18D181}">
      <dgm:prSet/>
      <dgm:spPr/>
      <dgm:t>
        <a:bodyPr/>
        <a:lstStyle/>
        <a:p>
          <a:endParaRPr lang="fr-FR"/>
        </a:p>
      </dgm:t>
    </dgm:pt>
    <dgm:pt modelId="{6664AEBE-A84B-458C-A5FC-EC2503EF6F3B}">
      <dgm:prSet phldrT="[Texte]"/>
      <dgm:spPr/>
      <dgm:t>
        <a:bodyPr/>
        <a:lstStyle/>
        <a:p>
          <a:endParaRPr lang="fr-FR" b="0" dirty="0"/>
        </a:p>
      </dgm:t>
    </dgm:pt>
    <dgm:pt modelId="{4E44F3FA-6C62-4E88-8FFA-E0BAC26945EA}" type="parTrans" cxnId="{0227BE97-6A3F-4923-A6E7-81645A152512}">
      <dgm:prSet/>
      <dgm:spPr/>
      <dgm:t>
        <a:bodyPr/>
        <a:lstStyle/>
        <a:p>
          <a:endParaRPr lang="fr-FR"/>
        </a:p>
      </dgm:t>
    </dgm:pt>
    <dgm:pt modelId="{F446EE1D-C8AB-4069-97E2-C0615F505182}" type="sibTrans" cxnId="{0227BE97-6A3F-4923-A6E7-81645A152512}">
      <dgm:prSet/>
      <dgm:spPr/>
      <dgm:t>
        <a:bodyPr/>
        <a:lstStyle/>
        <a:p>
          <a:endParaRPr lang="fr-FR"/>
        </a:p>
      </dgm:t>
    </dgm:pt>
    <dgm:pt modelId="{51350763-1E34-4FB8-BFC1-7D16A72C3376}">
      <dgm:prSet phldrT="[Texte]"/>
      <dgm:spPr/>
      <dgm:t>
        <a:bodyPr/>
        <a:lstStyle/>
        <a:p>
          <a:r>
            <a:rPr lang="fr-FR" b="1" dirty="0"/>
            <a:t>Des inégalités</a:t>
          </a:r>
          <a:r>
            <a:rPr lang="fr-FR" b="1" baseline="0" dirty="0"/>
            <a:t> territoriales et sociales de santé</a:t>
          </a:r>
          <a:endParaRPr lang="fr-FR" b="1" dirty="0"/>
        </a:p>
      </dgm:t>
    </dgm:pt>
    <dgm:pt modelId="{C87610AF-17E5-477E-8CD2-4099C45B75B2}" type="parTrans" cxnId="{09E9396F-516F-4BB5-A97B-73DEAB5695CA}">
      <dgm:prSet/>
      <dgm:spPr/>
      <dgm:t>
        <a:bodyPr/>
        <a:lstStyle/>
        <a:p>
          <a:endParaRPr lang="fr-FR"/>
        </a:p>
      </dgm:t>
    </dgm:pt>
    <dgm:pt modelId="{74CA0615-36F2-47FE-B65D-5AAA6895DDEA}" type="sibTrans" cxnId="{09E9396F-516F-4BB5-A97B-73DEAB5695CA}">
      <dgm:prSet/>
      <dgm:spPr/>
      <dgm:t>
        <a:bodyPr/>
        <a:lstStyle/>
        <a:p>
          <a:endParaRPr lang="fr-FR"/>
        </a:p>
      </dgm:t>
    </dgm:pt>
    <dgm:pt modelId="{8DC28F81-46F0-4EAF-9ABE-777AF69AED61}">
      <dgm:prSet phldrT="[Texte]"/>
      <dgm:spPr/>
      <dgm:t>
        <a:bodyPr/>
        <a:lstStyle/>
        <a:p>
          <a:pPr marR="0" eaLnBrk="1" fontAlgn="auto" latinLnBrk="0" hangingPunct="1">
            <a:buClrTx/>
            <a:buSzTx/>
            <a:buFontTx/>
            <a:tabLst/>
            <a:defRPr/>
          </a:pPr>
          <a:endParaRPr lang="fr-FR" b="0" dirty="0"/>
        </a:p>
      </dgm:t>
    </dgm:pt>
    <dgm:pt modelId="{56BD9E83-100E-4812-A06B-FEA6B71A4F69}" type="parTrans" cxnId="{74A0FC38-F9B9-4590-8A25-D039528E07CD}">
      <dgm:prSet/>
      <dgm:spPr/>
      <dgm:t>
        <a:bodyPr/>
        <a:lstStyle/>
        <a:p>
          <a:endParaRPr lang="fr-FR"/>
        </a:p>
      </dgm:t>
    </dgm:pt>
    <dgm:pt modelId="{20F8933E-6C08-46B7-956F-8A571CBBFB42}" type="sibTrans" cxnId="{74A0FC38-F9B9-4590-8A25-D039528E07CD}">
      <dgm:prSet/>
      <dgm:spPr/>
      <dgm:t>
        <a:bodyPr/>
        <a:lstStyle/>
        <a:p>
          <a:endParaRPr lang="fr-FR"/>
        </a:p>
      </dgm:t>
    </dgm:pt>
    <dgm:pt modelId="{F5606CE0-86D6-49D8-A2A4-5CF9BF4BAA45}">
      <dgm:prSet phldrT="[Texte]"/>
      <dgm:spPr/>
      <dgm:t>
        <a:bodyPr/>
        <a:lstStyle/>
        <a:p>
          <a:r>
            <a:rPr lang="fr-FR" b="1" dirty="0"/>
            <a:t>Des inégalités</a:t>
          </a:r>
          <a:r>
            <a:rPr lang="fr-FR" b="1" baseline="0" dirty="0"/>
            <a:t> d’accès à l’offre de santé</a:t>
          </a:r>
          <a:endParaRPr lang="fr-FR" b="1" dirty="0"/>
        </a:p>
      </dgm:t>
    </dgm:pt>
    <dgm:pt modelId="{07618203-DA60-45BE-A612-4C6BE0AFFE86}" type="parTrans" cxnId="{42BC9C49-CA77-429A-B101-748159263A1E}">
      <dgm:prSet/>
      <dgm:spPr/>
      <dgm:t>
        <a:bodyPr/>
        <a:lstStyle/>
        <a:p>
          <a:endParaRPr lang="fr-FR"/>
        </a:p>
      </dgm:t>
    </dgm:pt>
    <dgm:pt modelId="{19A0FED9-BD33-4C00-891C-F98D91186B97}" type="sibTrans" cxnId="{42BC9C49-CA77-429A-B101-748159263A1E}">
      <dgm:prSet/>
      <dgm:spPr/>
      <dgm:t>
        <a:bodyPr/>
        <a:lstStyle/>
        <a:p>
          <a:endParaRPr lang="fr-FR"/>
        </a:p>
      </dgm:t>
    </dgm:pt>
    <dgm:pt modelId="{9194638F-E2D9-46CC-9BCD-6E97BBC795C5}">
      <dgm:prSet phldrT="[Texte]"/>
      <dgm:spPr/>
      <dgm:t>
        <a:bodyPr/>
        <a:lstStyle/>
        <a:p>
          <a:endParaRPr lang="fr-FR" b="0" dirty="0"/>
        </a:p>
      </dgm:t>
    </dgm:pt>
    <dgm:pt modelId="{1A4B22B5-C2E6-4E2B-8E6A-38F0077CA367}" type="parTrans" cxnId="{8A5641F5-8257-44FC-9030-6323A08E5D82}">
      <dgm:prSet/>
      <dgm:spPr/>
      <dgm:t>
        <a:bodyPr/>
        <a:lstStyle/>
        <a:p>
          <a:endParaRPr lang="fr-FR"/>
        </a:p>
      </dgm:t>
    </dgm:pt>
    <dgm:pt modelId="{59DA95DB-6799-4060-B138-B9B82ED2E816}" type="sibTrans" cxnId="{8A5641F5-8257-44FC-9030-6323A08E5D82}">
      <dgm:prSet/>
      <dgm:spPr/>
      <dgm:t>
        <a:bodyPr/>
        <a:lstStyle/>
        <a:p>
          <a:endParaRPr lang="fr-FR"/>
        </a:p>
      </dgm:t>
    </dgm:pt>
    <dgm:pt modelId="{6B301B6D-DC94-4298-9F0B-7107DEA6DE34}">
      <dgm:prSet phldrT="[Texte]"/>
      <dgm:spPr/>
      <dgm:t>
        <a:bodyPr/>
        <a:lstStyle/>
        <a:p>
          <a:r>
            <a:rPr lang="fr-FR" b="1" dirty="0"/>
            <a:t>Du vieillissement et  des maladies chroniques</a:t>
          </a:r>
          <a:endParaRPr lang="fr-FR" b="0" dirty="0"/>
        </a:p>
      </dgm:t>
    </dgm:pt>
    <dgm:pt modelId="{E01CA1A4-CF50-42B5-AD82-6B81B73FFF45}" type="parTrans" cxnId="{79F3B6B8-03BE-4D96-8EDE-1F06FE29AF23}">
      <dgm:prSet/>
      <dgm:spPr/>
      <dgm:t>
        <a:bodyPr/>
        <a:lstStyle/>
        <a:p>
          <a:endParaRPr lang="fr-FR"/>
        </a:p>
      </dgm:t>
    </dgm:pt>
    <dgm:pt modelId="{4FBCABEA-D12C-4FD2-B4BF-CA9FC042AC53}" type="sibTrans" cxnId="{79F3B6B8-03BE-4D96-8EDE-1F06FE29AF23}">
      <dgm:prSet/>
      <dgm:spPr/>
      <dgm:t>
        <a:bodyPr/>
        <a:lstStyle/>
        <a:p>
          <a:endParaRPr lang="fr-FR"/>
        </a:p>
      </dgm:t>
    </dgm:pt>
    <dgm:pt modelId="{581AE972-BFFC-473F-8D1D-8D40103BDE3A}">
      <dgm:prSet phldrT="[Texte]"/>
      <dgm:spPr/>
      <dgm:t>
        <a:bodyPr/>
        <a:lstStyle/>
        <a:p>
          <a:endParaRPr lang="fr-FR" b="0" dirty="0"/>
        </a:p>
      </dgm:t>
    </dgm:pt>
    <dgm:pt modelId="{8231F2AD-7B2F-4E9A-AEC4-951E4517EFBB}" type="parTrans" cxnId="{56A78C23-79D2-4B05-89DA-E692DFB29177}">
      <dgm:prSet/>
      <dgm:spPr/>
      <dgm:t>
        <a:bodyPr/>
        <a:lstStyle/>
        <a:p>
          <a:endParaRPr lang="fr-FR"/>
        </a:p>
      </dgm:t>
    </dgm:pt>
    <dgm:pt modelId="{37B34ED6-60DB-494F-A1F2-C15699D9F516}" type="sibTrans" cxnId="{56A78C23-79D2-4B05-89DA-E692DFB29177}">
      <dgm:prSet/>
      <dgm:spPr/>
      <dgm:t>
        <a:bodyPr/>
        <a:lstStyle/>
        <a:p>
          <a:endParaRPr lang="fr-FR"/>
        </a:p>
      </dgm:t>
    </dgm:pt>
    <dgm:pt modelId="{3AD22929-2F55-45B4-A2E8-8DB90B4B60B6}" type="pres">
      <dgm:prSet presAssocID="{7B133D81-BD4F-4AF5-92F1-8C4375072CA0}" presName="linear" presStyleCnt="0">
        <dgm:presLayoutVars>
          <dgm:dir/>
          <dgm:animLvl val="lvl"/>
          <dgm:resizeHandles val="exact"/>
        </dgm:presLayoutVars>
      </dgm:prSet>
      <dgm:spPr/>
    </dgm:pt>
    <dgm:pt modelId="{E794A0E2-ABB1-4E54-BA69-9EF9BDBA2324}" type="pres">
      <dgm:prSet presAssocID="{870A5D1A-6C61-4019-8D89-4D1D3256FA48}" presName="parentLin" presStyleCnt="0"/>
      <dgm:spPr/>
    </dgm:pt>
    <dgm:pt modelId="{21D07249-5B33-4A28-84D3-F2273F2E72BE}" type="pres">
      <dgm:prSet presAssocID="{870A5D1A-6C61-4019-8D89-4D1D3256FA48}" presName="parentLeftMargin" presStyleLbl="node1" presStyleIdx="0" presStyleCnt="4"/>
      <dgm:spPr/>
    </dgm:pt>
    <dgm:pt modelId="{81551736-0F2C-4652-97EB-2D0B9D977EF5}" type="pres">
      <dgm:prSet presAssocID="{870A5D1A-6C61-4019-8D89-4D1D3256FA48}" presName="parentText" presStyleLbl="node1" presStyleIdx="0" presStyleCnt="4">
        <dgm:presLayoutVars>
          <dgm:chMax val="0"/>
          <dgm:bulletEnabled val="1"/>
        </dgm:presLayoutVars>
      </dgm:prSet>
      <dgm:spPr/>
    </dgm:pt>
    <dgm:pt modelId="{071D8A6E-5314-46F3-9248-72C76F39AD8E}" type="pres">
      <dgm:prSet presAssocID="{870A5D1A-6C61-4019-8D89-4D1D3256FA48}" presName="negativeSpace" presStyleCnt="0"/>
      <dgm:spPr/>
    </dgm:pt>
    <dgm:pt modelId="{4402A1DA-CB6F-4BA9-96FC-E93AF1EEDEAC}" type="pres">
      <dgm:prSet presAssocID="{870A5D1A-6C61-4019-8D89-4D1D3256FA48}" presName="childText" presStyleLbl="conFgAcc1" presStyleIdx="0" presStyleCnt="4">
        <dgm:presLayoutVars>
          <dgm:bulletEnabled val="1"/>
        </dgm:presLayoutVars>
      </dgm:prSet>
      <dgm:spPr/>
    </dgm:pt>
    <dgm:pt modelId="{E7DAED91-62D7-44F8-A4E0-F1CED782FAD4}" type="pres">
      <dgm:prSet presAssocID="{37D106CB-3764-457F-A91F-F86E389129F9}" presName="spaceBetweenRectangles" presStyleCnt="0"/>
      <dgm:spPr/>
    </dgm:pt>
    <dgm:pt modelId="{C11AA261-B23F-4247-ADCC-3E6BE2C71FDF}" type="pres">
      <dgm:prSet presAssocID="{6B301B6D-DC94-4298-9F0B-7107DEA6DE34}" presName="parentLin" presStyleCnt="0"/>
      <dgm:spPr/>
    </dgm:pt>
    <dgm:pt modelId="{6DB38A48-640D-4C4F-9E5C-4CDCE46DD217}" type="pres">
      <dgm:prSet presAssocID="{6B301B6D-DC94-4298-9F0B-7107DEA6DE34}" presName="parentLeftMargin" presStyleLbl="node1" presStyleIdx="0" presStyleCnt="4"/>
      <dgm:spPr/>
    </dgm:pt>
    <dgm:pt modelId="{9B4D6488-BDA1-41F1-9994-FF8937E4736B}" type="pres">
      <dgm:prSet presAssocID="{6B301B6D-DC94-4298-9F0B-7107DEA6DE34}" presName="parentText" presStyleLbl="node1" presStyleIdx="1" presStyleCnt="4">
        <dgm:presLayoutVars>
          <dgm:chMax val="0"/>
          <dgm:bulletEnabled val="1"/>
        </dgm:presLayoutVars>
      </dgm:prSet>
      <dgm:spPr/>
    </dgm:pt>
    <dgm:pt modelId="{3977BC4C-F4D0-429A-A5F5-78B5B0B4A4C1}" type="pres">
      <dgm:prSet presAssocID="{6B301B6D-DC94-4298-9F0B-7107DEA6DE34}" presName="negativeSpace" presStyleCnt="0"/>
      <dgm:spPr/>
    </dgm:pt>
    <dgm:pt modelId="{209A5CD4-741E-43AF-8B8E-4E42E7831686}" type="pres">
      <dgm:prSet presAssocID="{6B301B6D-DC94-4298-9F0B-7107DEA6DE34}" presName="childText" presStyleLbl="conFgAcc1" presStyleIdx="1" presStyleCnt="4">
        <dgm:presLayoutVars>
          <dgm:bulletEnabled val="1"/>
        </dgm:presLayoutVars>
      </dgm:prSet>
      <dgm:spPr/>
    </dgm:pt>
    <dgm:pt modelId="{DA2615E5-62AE-4401-A9E9-910FCC79C714}" type="pres">
      <dgm:prSet presAssocID="{4FBCABEA-D12C-4FD2-B4BF-CA9FC042AC53}" presName="spaceBetweenRectangles" presStyleCnt="0"/>
      <dgm:spPr/>
    </dgm:pt>
    <dgm:pt modelId="{8BFD9A22-15B7-4883-AA6D-FE18D6A2BC98}" type="pres">
      <dgm:prSet presAssocID="{51350763-1E34-4FB8-BFC1-7D16A72C3376}" presName="parentLin" presStyleCnt="0"/>
      <dgm:spPr/>
    </dgm:pt>
    <dgm:pt modelId="{F09A3D3F-05B3-424F-A6F0-7677E62D3461}" type="pres">
      <dgm:prSet presAssocID="{51350763-1E34-4FB8-BFC1-7D16A72C3376}" presName="parentLeftMargin" presStyleLbl="node1" presStyleIdx="1" presStyleCnt="4"/>
      <dgm:spPr/>
    </dgm:pt>
    <dgm:pt modelId="{92C73CF8-6118-4131-B163-D6CE86105B4B}" type="pres">
      <dgm:prSet presAssocID="{51350763-1E34-4FB8-BFC1-7D16A72C3376}" presName="parentText" presStyleLbl="node1" presStyleIdx="2" presStyleCnt="4">
        <dgm:presLayoutVars>
          <dgm:chMax val="0"/>
          <dgm:bulletEnabled val="1"/>
        </dgm:presLayoutVars>
      </dgm:prSet>
      <dgm:spPr/>
    </dgm:pt>
    <dgm:pt modelId="{33A130C3-9776-4726-8046-3AD4976F6715}" type="pres">
      <dgm:prSet presAssocID="{51350763-1E34-4FB8-BFC1-7D16A72C3376}" presName="negativeSpace" presStyleCnt="0"/>
      <dgm:spPr/>
    </dgm:pt>
    <dgm:pt modelId="{3CB81C2C-3561-4929-95C9-89B5F8909D72}" type="pres">
      <dgm:prSet presAssocID="{51350763-1E34-4FB8-BFC1-7D16A72C3376}" presName="childText" presStyleLbl="conFgAcc1" presStyleIdx="2" presStyleCnt="4">
        <dgm:presLayoutVars>
          <dgm:bulletEnabled val="1"/>
        </dgm:presLayoutVars>
      </dgm:prSet>
      <dgm:spPr/>
    </dgm:pt>
    <dgm:pt modelId="{1B27A0A5-6435-486F-8FB6-8695E8FA41BC}" type="pres">
      <dgm:prSet presAssocID="{74CA0615-36F2-47FE-B65D-5AAA6895DDEA}" presName="spaceBetweenRectangles" presStyleCnt="0"/>
      <dgm:spPr/>
    </dgm:pt>
    <dgm:pt modelId="{0FA094C0-A658-4E3D-A163-2C28D900B947}" type="pres">
      <dgm:prSet presAssocID="{F5606CE0-86D6-49D8-A2A4-5CF9BF4BAA45}" presName="parentLin" presStyleCnt="0"/>
      <dgm:spPr/>
    </dgm:pt>
    <dgm:pt modelId="{16A28D2D-61A4-42E5-BE27-BB3B32D308ED}" type="pres">
      <dgm:prSet presAssocID="{F5606CE0-86D6-49D8-A2A4-5CF9BF4BAA45}" presName="parentLeftMargin" presStyleLbl="node1" presStyleIdx="2" presStyleCnt="4"/>
      <dgm:spPr/>
    </dgm:pt>
    <dgm:pt modelId="{AF3866B6-4C8C-44DB-9921-2B192AE99C9C}" type="pres">
      <dgm:prSet presAssocID="{F5606CE0-86D6-49D8-A2A4-5CF9BF4BAA45}" presName="parentText" presStyleLbl="node1" presStyleIdx="3" presStyleCnt="4">
        <dgm:presLayoutVars>
          <dgm:chMax val="0"/>
          <dgm:bulletEnabled val="1"/>
        </dgm:presLayoutVars>
      </dgm:prSet>
      <dgm:spPr/>
    </dgm:pt>
    <dgm:pt modelId="{8C85D6C9-722F-43CF-BBB9-86531DB2054B}" type="pres">
      <dgm:prSet presAssocID="{F5606CE0-86D6-49D8-A2A4-5CF9BF4BAA45}" presName="negativeSpace" presStyleCnt="0"/>
      <dgm:spPr/>
    </dgm:pt>
    <dgm:pt modelId="{6BFCABE4-82F5-45F1-BCB5-7DD69990C406}" type="pres">
      <dgm:prSet presAssocID="{F5606CE0-86D6-49D8-A2A4-5CF9BF4BAA45}" presName="childText" presStyleLbl="conFgAcc1" presStyleIdx="3" presStyleCnt="4">
        <dgm:presLayoutVars>
          <dgm:bulletEnabled val="1"/>
        </dgm:presLayoutVars>
      </dgm:prSet>
      <dgm:spPr/>
    </dgm:pt>
  </dgm:ptLst>
  <dgm:cxnLst>
    <dgm:cxn modelId="{50951D19-88A7-49E7-A46D-B05B5349669D}" type="presOf" srcId="{F5606CE0-86D6-49D8-A2A4-5CF9BF4BAA45}" destId="{16A28D2D-61A4-42E5-BE27-BB3B32D308ED}" srcOrd="0" destOrd="0" presId="urn:microsoft.com/office/officeart/2005/8/layout/list1"/>
    <dgm:cxn modelId="{56A78C23-79D2-4B05-89DA-E692DFB29177}" srcId="{6B301B6D-DC94-4298-9F0B-7107DEA6DE34}" destId="{581AE972-BFFC-473F-8D1D-8D40103BDE3A}" srcOrd="0" destOrd="0" parTransId="{8231F2AD-7B2F-4E9A-AEC4-951E4517EFBB}" sibTransId="{37B34ED6-60DB-494F-A1F2-C15699D9F516}"/>
    <dgm:cxn modelId="{74A0FC38-F9B9-4590-8A25-D039528E07CD}" srcId="{51350763-1E34-4FB8-BFC1-7D16A72C3376}" destId="{8DC28F81-46F0-4EAF-9ABE-777AF69AED61}" srcOrd="0" destOrd="0" parTransId="{56BD9E83-100E-4812-A06B-FEA6B71A4F69}" sibTransId="{20F8933E-6C08-46B7-956F-8A571CBBFB42}"/>
    <dgm:cxn modelId="{C193DE3A-09A1-4FBC-8AD3-050E18809A60}" type="presOf" srcId="{9194638F-E2D9-46CC-9BCD-6E97BBC795C5}" destId="{6BFCABE4-82F5-45F1-BCB5-7DD69990C406}" srcOrd="0" destOrd="0" presId="urn:microsoft.com/office/officeart/2005/8/layout/list1"/>
    <dgm:cxn modelId="{1FC9473B-DD7A-4330-A19B-B539E32B5EFE}" type="presOf" srcId="{51350763-1E34-4FB8-BFC1-7D16A72C3376}" destId="{F09A3D3F-05B3-424F-A6F0-7677E62D3461}" srcOrd="0" destOrd="0" presId="urn:microsoft.com/office/officeart/2005/8/layout/list1"/>
    <dgm:cxn modelId="{1CB7705D-FFC6-4AB5-8637-480A46C9686B}" type="presOf" srcId="{51350763-1E34-4FB8-BFC1-7D16A72C3376}" destId="{92C73CF8-6118-4131-B163-D6CE86105B4B}" srcOrd="1" destOrd="0" presId="urn:microsoft.com/office/officeart/2005/8/layout/list1"/>
    <dgm:cxn modelId="{42BC9C49-CA77-429A-B101-748159263A1E}" srcId="{7B133D81-BD4F-4AF5-92F1-8C4375072CA0}" destId="{F5606CE0-86D6-49D8-A2A4-5CF9BF4BAA45}" srcOrd="3" destOrd="0" parTransId="{07618203-DA60-45BE-A612-4C6BE0AFFE86}" sibTransId="{19A0FED9-BD33-4C00-891C-F98D91186B97}"/>
    <dgm:cxn modelId="{09E9396F-516F-4BB5-A97B-73DEAB5695CA}" srcId="{7B133D81-BD4F-4AF5-92F1-8C4375072CA0}" destId="{51350763-1E34-4FB8-BFC1-7D16A72C3376}" srcOrd="2" destOrd="0" parTransId="{C87610AF-17E5-477E-8CD2-4099C45B75B2}" sibTransId="{74CA0615-36F2-47FE-B65D-5AAA6895DDEA}"/>
    <dgm:cxn modelId="{11570F72-D995-4572-8DB1-38C3F35EE89F}" type="presOf" srcId="{581AE972-BFFC-473F-8D1D-8D40103BDE3A}" destId="{209A5CD4-741E-43AF-8B8E-4E42E7831686}" srcOrd="0" destOrd="0" presId="urn:microsoft.com/office/officeart/2005/8/layout/list1"/>
    <dgm:cxn modelId="{0987D572-02C5-43A7-94B1-473EA106FCFF}" type="presOf" srcId="{870A5D1A-6C61-4019-8D89-4D1D3256FA48}" destId="{21D07249-5B33-4A28-84D3-F2273F2E72BE}" srcOrd="0" destOrd="0" presId="urn:microsoft.com/office/officeart/2005/8/layout/list1"/>
    <dgm:cxn modelId="{F763BA74-AB63-4F2E-A4B9-D6597C18D181}" srcId="{7B133D81-BD4F-4AF5-92F1-8C4375072CA0}" destId="{870A5D1A-6C61-4019-8D89-4D1D3256FA48}" srcOrd="0" destOrd="0" parTransId="{096F27E7-2AB0-4665-B106-75FDD487E5F7}" sibTransId="{37D106CB-3764-457F-A91F-F86E389129F9}"/>
    <dgm:cxn modelId="{5BC7215A-304E-412C-A5C2-7609E5109111}" type="presOf" srcId="{F5606CE0-86D6-49D8-A2A4-5CF9BF4BAA45}" destId="{AF3866B6-4C8C-44DB-9921-2B192AE99C9C}" srcOrd="1" destOrd="0" presId="urn:microsoft.com/office/officeart/2005/8/layout/list1"/>
    <dgm:cxn modelId="{0227BE97-6A3F-4923-A6E7-81645A152512}" srcId="{870A5D1A-6C61-4019-8D89-4D1D3256FA48}" destId="{6664AEBE-A84B-458C-A5FC-EC2503EF6F3B}" srcOrd="0" destOrd="0" parTransId="{4E44F3FA-6C62-4E88-8FFA-E0BAC26945EA}" sibTransId="{F446EE1D-C8AB-4069-97E2-C0615F505182}"/>
    <dgm:cxn modelId="{95F4E6AA-6A96-4628-AEF5-913773F4E895}" type="presOf" srcId="{6B301B6D-DC94-4298-9F0B-7107DEA6DE34}" destId="{9B4D6488-BDA1-41F1-9994-FF8937E4736B}" srcOrd="1" destOrd="0" presId="urn:microsoft.com/office/officeart/2005/8/layout/list1"/>
    <dgm:cxn modelId="{79F3B6B8-03BE-4D96-8EDE-1F06FE29AF23}" srcId="{7B133D81-BD4F-4AF5-92F1-8C4375072CA0}" destId="{6B301B6D-DC94-4298-9F0B-7107DEA6DE34}" srcOrd="1" destOrd="0" parTransId="{E01CA1A4-CF50-42B5-AD82-6B81B73FFF45}" sibTransId="{4FBCABEA-D12C-4FD2-B4BF-CA9FC042AC53}"/>
    <dgm:cxn modelId="{A09EFFD0-C2C9-4951-B6FC-D48F9EF84733}" type="presOf" srcId="{8DC28F81-46F0-4EAF-9ABE-777AF69AED61}" destId="{3CB81C2C-3561-4929-95C9-89B5F8909D72}" srcOrd="0" destOrd="0" presId="urn:microsoft.com/office/officeart/2005/8/layout/list1"/>
    <dgm:cxn modelId="{A71EF1D9-39BE-4B23-A88F-97BC31141286}" type="presOf" srcId="{6664AEBE-A84B-458C-A5FC-EC2503EF6F3B}" destId="{4402A1DA-CB6F-4BA9-96FC-E93AF1EEDEAC}" srcOrd="0" destOrd="0" presId="urn:microsoft.com/office/officeart/2005/8/layout/list1"/>
    <dgm:cxn modelId="{6D5936DD-2279-4642-93BF-5CF315AFEAD3}" type="presOf" srcId="{7B133D81-BD4F-4AF5-92F1-8C4375072CA0}" destId="{3AD22929-2F55-45B4-A2E8-8DB90B4B60B6}" srcOrd="0" destOrd="0" presId="urn:microsoft.com/office/officeart/2005/8/layout/list1"/>
    <dgm:cxn modelId="{9F9C73DD-47E7-4574-B194-F787CBC615FB}" type="presOf" srcId="{870A5D1A-6C61-4019-8D89-4D1D3256FA48}" destId="{81551736-0F2C-4652-97EB-2D0B9D977EF5}" srcOrd="1" destOrd="0" presId="urn:microsoft.com/office/officeart/2005/8/layout/list1"/>
    <dgm:cxn modelId="{8A5641F5-8257-44FC-9030-6323A08E5D82}" srcId="{F5606CE0-86D6-49D8-A2A4-5CF9BF4BAA45}" destId="{9194638F-E2D9-46CC-9BCD-6E97BBC795C5}" srcOrd="0" destOrd="0" parTransId="{1A4B22B5-C2E6-4E2B-8E6A-38F0077CA367}" sibTransId="{59DA95DB-6799-4060-B138-B9B82ED2E816}"/>
    <dgm:cxn modelId="{D91FEDF7-1F15-4130-A15B-D1DEF63332E1}" type="presOf" srcId="{6B301B6D-DC94-4298-9F0B-7107DEA6DE34}" destId="{6DB38A48-640D-4C4F-9E5C-4CDCE46DD217}" srcOrd="0" destOrd="0" presId="urn:microsoft.com/office/officeart/2005/8/layout/list1"/>
    <dgm:cxn modelId="{F7A51DE6-F98C-4852-A8B4-938DD24C567F}" type="presParOf" srcId="{3AD22929-2F55-45B4-A2E8-8DB90B4B60B6}" destId="{E794A0E2-ABB1-4E54-BA69-9EF9BDBA2324}" srcOrd="0" destOrd="0" presId="urn:microsoft.com/office/officeart/2005/8/layout/list1"/>
    <dgm:cxn modelId="{22CF1A52-7016-4004-BE7B-377DADC9F824}" type="presParOf" srcId="{E794A0E2-ABB1-4E54-BA69-9EF9BDBA2324}" destId="{21D07249-5B33-4A28-84D3-F2273F2E72BE}" srcOrd="0" destOrd="0" presId="urn:microsoft.com/office/officeart/2005/8/layout/list1"/>
    <dgm:cxn modelId="{5C937950-F180-4BDC-9E72-DA72B86A2DE5}" type="presParOf" srcId="{E794A0E2-ABB1-4E54-BA69-9EF9BDBA2324}" destId="{81551736-0F2C-4652-97EB-2D0B9D977EF5}" srcOrd="1" destOrd="0" presId="urn:microsoft.com/office/officeart/2005/8/layout/list1"/>
    <dgm:cxn modelId="{A278DD35-ACD7-4C2F-91AE-180BC7AB6858}" type="presParOf" srcId="{3AD22929-2F55-45B4-A2E8-8DB90B4B60B6}" destId="{071D8A6E-5314-46F3-9248-72C76F39AD8E}" srcOrd="1" destOrd="0" presId="urn:microsoft.com/office/officeart/2005/8/layout/list1"/>
    <dgm:cxn modelId="{5AD29165-02FF-4542-8537-BDE43DC04758}" type="presParOf" srcId="{3AD22929-2F55-45B4-A2E8-8DB90B4B60B6}" destId="{4402A1DA-CB6F-4BA9-96FC-E93AF1EEDEAC}" srcOrd="2" destOrd="0" presId="urn:microsoft.com/office/officeart/2005/8/layout/list1"/>
    <dgm:cxn modelId="{A6E7E6AD-330D-4F5F-810D-2AB938F935E6}" type="presParOf" srcId="{3AD22929-2F55-45B4-A2E8-8DB90B4B60B6}" destId="{E7DAED91-62D7-44F8-A4E0-F1CED782FAD4}" srcOrd="3" destOrd="0" presId="urn:microsoft.com/office/officeart/2005/8/layout/list1"/>
    <dgm:cxn modelId="{4040D75D-F815-4422-A24E-AA211DED72E7}" type="presParOf" srcId="{3AD22929-2F55-45B4-A2E8-8DB90B4B60B6}" destId="{C11AA261-B23F-4247-ADCC-3E6BE2C71FDF}" srcOrd="4" destOrd="0" presId="urn:microsoft.com/office/officeart/2005/8/layout/list1"/>
    <dgm:cxn modelId="{B45939A2-0857-438F-B15D-40420F93F6D7}" type="presParOf" srcId="{C11AA261-B23F-4247-ADCC-3E6BE2C71FDF}" destId="{6DB38A48-640D-4C4F-9E5C-4CDCE46DD217}" srcOrd="0" destOrd="0" presId="urn:microsoft.com/office/officeart/2005/8/layout/list1"/>
    <dgm:cxn modelId="{A29E3948-9A8C-4AC9-AB70-7DFB2C650FB6}" type="presParOf" srcId="{C11AA261-B23F-4247-ADCC-3E6BE2C71FDF}" destId="{9B4D6488-BDA1-41F1-9994-FF8937E4736B}" srcOrd="1" destOrd="0" presId="urn:microsoft.com/office/officeart/2005/8/layout/list1"/>
    <dgm:cxn modelId="{61C1CF10-7157-44D0-B35C-3B111173033C}" type="presParOf" srcId="{3AD22929-2F55-45B4-A2E8-8DB90B4B60B6}" destId="{3977BC4C-F4D0-429A-A5F5-78B5B0B4A4C1}" srcOrd="5" destOrd="0" presId="urn:microsoft.com/office/officeart/2005/8/layout/list1"/>
    <dgm:cxn modelId="{C19A430A-1E20-49D9-B8F2-70499EC4781C}" type="presParOf" srcId="{3AD22929-2F55-45B4-A2E8-8DB90B4B60B6}" destId="{209A5CD4-741E-43AF-8B8E-4E42E7831686}" srcOrd="6" destOrd="0" presId="urn:microsoft.com/office/officeart/2005/8/layout/list1"/>
    <dgm:cxn modelId="{80DF4778-6C29-43B6-8913-E151B61B3361}" type="presParOf" srcId="{3AD22929-2F55-45B4-A2E8-8DB90B4B60B6}" destId="{DA2615E5-62AE-4401-A9E9-910FCC79C714}" srcOrd="7" destOrd="0" presId="urn:microsoft.com/office/officeart/2005/8/layout/list1"/>
    <dgm:cxn modelId="{1AA387CC-D34D-452B-8C4F-8798394C0D88}" type="presParOf" srcId="{3AD22929-2F55-45B4-A2E8-8DB90B4B60B6}" destId="{8BFD9A22-15B7-4883-AA6D-FE18D6A2BC98}" srcOrd="8" destOrd="0" presId="urn:microsoft.com/office/officeart/2005/8/layout/list1"/>
    <dgm:cxn modelId="{6A82CE9F-6AAB-4E2F-B2CF-EED874DD7991}" type="presParOf" srcId="{8BFD9A22-15B7-4883-AA6D-FE18D6A2BC98}" destId="{F09A3D3F-05B3-424F-A6F0-7677E62D3461}" srcOrd="0" destOrd="0" presId="urn:microsoft.com/office/officeart/2005/8/layout/list1"/>
    <dgm:cxn modelId="{493D7946-6BF2-43BB-8616-58F51D703590}" type="presParOf" srcId="{8BFD9A22-15B7-4883-AA6D-FE18D6A2BC98}" destId="{92C73CF8-6118-4131-B163-D6CE86105B4B}" srcOrd="1" destOrd="0" presId="urn:microsoft.com/office/officeart/2005/8/layout/list1"/>
    <dgm:cxn modelId="{C47A6B89-0DF5-4136-8F8C-48925F640A02}" type="presParOf" srcId="{3AD22929-2F55-45B4-A2E8-8DB90B4B60B6}" destId="{33A130C3-9776-4726-8046-3AD4976F6715}" srcOrd="9" destOrd="0" presId="urn:microsoft.com/office/officeart/2005/8/layout/list1"/>
    <dgm:cxn modelId="{7CC61E27-D1FD-4D69-A721-498B3190DF21}" type="presParOf" srcId="{3AD22929-2F55-45B4-A2E8-8DB90B4B60B6}" destId="{3CB81C2C-3561-4929-95C9-89B5F8909D72}" srcOrd="10" destOrd="0" presId="urn:microsoft.com/office/officeart/2005/8/layout/list1"/>
    <dgm:cxn modelId="{D0073508-49B5-49CD-8C77-5CC73368C462}" type="presParOf" srcId="{3AD22929-2F55-45B4-A2E8-8DB90B4B60B6}" destId="{1B27A0A5-6435-486F-8FB6-8695E8FA41BC}" srcOrd="11" destOrd="0" presId="urn:microsoft.com/office/officeart/2005/8/layout/list1"/>
    <dgm:cxn modelId="{63826B43-3457-4D8A-ADDB-C53BC036A34F}" type="presParOf" srcId="{3AD22929-2F55-45B4-A2E8-8DB90B4B60B6}" destId="{0FA094C0-A658-4E3D-A163-2C28D900B947}" srcOrd="12" destOrd="0" presId="urn:microsoft.com/office/officeart/2005/8/layout/list1"/>
    <dgm:cxn modelId="{2ED35BE1-F0B7-4F1C-A3B4-2F55F303DE3B}" type="presParOf" srcId="{0FA094C0-A658-4E3D-A163-2C28D900B947}" destId="{16A28D2D-61A4-42E5-BE27-BB3B32D308ED}" srcOrd="0" destOrd="0" presId="urn:microsoft.com/office/officeart/2005/8/layout/list1"/>
    <dgm:cxn modelId="{671BCB01-CE0A-4EE9-A74F-CCE28AB307EE}" type="presParOf" srcId="{0FA094C0-A658-4E3D-A163-2C28D900B947}" destId="{AF3866B6-4C8C-44DB-9921-2B192AE99C9C}" srcOrd="1" destOrd="0" presId="urn:microsoft.com/office/officeart/2005/8/layout/list1"/>
    <dgm:cxn modelId="{937DF055-0905-48E1-A716-D6C09348FB2A}" type="presParOf" srcId="{3AD22929-2F55-45B4-A2E8-8DB90B4B60B6}" destId="{8C85D6C9-722F-43CF-BBB9-86531DB2054B}" srcOrd="13" destOrd="0" presId="urn:microsoft.com/office/officeart/2005/8/layout/list1"/>
    <dgm:cxn modelId="{3D48BE64-8E1A-49FF-981A-20397D144F8B}" type="presParOf" srcId="{3AD22929-2F55-45B4-A2E8-8DB90B4B60B6}" destId="{6BFCABE4-82F5-45F1-BCB5-7DD69990C40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9F4221-A341-4148-B098-E85C8DE538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5A938C79-CA25-4EBD-8685-25F91C9FBECB}">
      <dgm:prSet phldrT="[Texte]"/>
      <dgm:spPr/>
      <dgm:t>
        <a:bodyPr/>
        <a:lstStyle/>
        <a:p>
          <a:r>
            <a:rPr lang="fr-FR" dirty="0"/>
            <a:t>Stratégie nationale de santé (SNS)</a:t>
          </a:r>
        </a:p>
      </dgm:t>
    </dgm:pt>
    <dgm:pt modelId="{A287C976-625F-4382-980F-A8A217628CE0}" type="parTrans" cxnId="{E9FE4DC4-F28A-4C63-9F5F-DD7086BEDF46}">
      <dgm:prSet/>
      <dgm:spPr/>
      <dgm:t>
        <a:bodyPr/>
        <a:lstStyle/>
        <a:p>
          <a:endParaRPr lang="fr-FR"/>
        </a:p>
      </dgm:t>
    </dgm:pt>
    <dgm:pt modelId="{7EEA992F-4FDA-43AD-8573-E68C2CEF894A}" type="sibTrans" cxnId="{E9FE4DC4-F28A-4C63-9F5F-DD7086BEDF46}">
      <dgm:prSet/>
      <dgm:spPr/>
      <dgm:t>
        <a:bodyPr/>
        <a:lstStyle/>
        <a:p>
          <a:endParaRPr lang="fr-FR"/>
        </a:p>
      </dgm:t>
    </dgm:pt>
    <dgm:pt modelId="{9C2B45A0-6CB1-4290-8C3B-0976C91C752A}">
      <dgm:prSet/>
      <dgm:spPr/>
      <dgm:t>
        <a:bodyPr/>
        <a:lstStyle/>
        <a:p>
          <a:r>
            <a:rPr lang="fr-FR"/>
            <a:t>La promotion et la prévention de la santé ;</a:t>
          </a:r>
        </a:p>
      </dgm:t>
    </dgm:pt>
    <dgm:pt modelId="{3A0970E8-1A81-45C3-BAA4-1B99FE8F0954}" type="parTrans" cxnId="{F344DA92-0DE1-4598-BD7B-E48D776683F6}">
      <dgm:prSet/>
      <dgm:spPr/>
      <dgm:t>
        <a:bodyPr/>
        <a:lstStyle/>
        <a:p>
          <a:endParaRPr lang="fr-FR"/>
        </a:p>
      </dgm:t>
    </dgm:pt>
    <dgm:pt modelId="{945E614F-3767-444F-BABB-00312670F9DB}" type="sibTrans" cxnId="{F344DA92-0DE1-4598-BD7B-E48D776683F6}">
      <dgm:prSet/>
      <dgm:spPr/>
      <dgm:t>
        <a:bodyPr/>
        <a:lstStyle/>
        <a:p>
          <a:endParaRPr lang="fr-FR"/>
        </a:p>
      </dgm:t>
    </dgm:pt>
    <dgm:pt modelId="{C10EAC9E-FC27-4B30-9F9F-89B0839A57A4}">
      <dgm:prSet/>
      <dgm:spPr/>
      <dgm:t>
        <a:bodyPr/>
        <a:lstStyle/>
        <a:p>
          <a:r>
            <a:rPr lang="fr-FR"/>
            <a:t>La lutte contre les inégalités d’accès aux soins ;</a:t>
          </a:r>
        </a:p>
      </dgm:t>
    </dgm:pt>
    <dgm:pt modelId="{DE16665D-935D-4100-B178-75CEA14F0155}" type="parTrans" cxnId="{6D8DD0B8-3988-4FA0-B4CE-3F1CA3C7F57E}">
      <dgm:prSet/>
      <dgm:spPr/>
      <dgm:t>
        <a:bodyPr/>
        <a:lstStyle/>
        <a:p>
          <a:endParaRPr lang="fr-FR"/>
        </a:p>
      </dgm:t>
    </dgm:pt>
    <dgm:pt modelId="{587F3DDC-17EB-4203-97CE-CFA33158D79A}" type="sibTrans" cxnId="{6D8DD0B8-3988-4FA0-B4CE-3F1CA3C7F57E}">
      <dgm:prSet/>
      <dgm:spPr/>
      <dgm:t>
        <a:bodyPr/>
        <a:lstStyle/>
        <a:p>
          <a:endParaRPr lang="fr-FR"/>
        </a:p>
      </dgm:t>
    </dgm:pt>
    <dgm:pt modelId="{DB359D33-C471-4F2B-8824-F0E3B1FD78D0}">
      <dgm:prSet/>
      <dgm:spPr/>
      <dgm:t>
        <a:bodyPr/>
        <a:lstStyle/>
        <a:p>
          <a:r>
            <a:rPr lang="fr-FR"/>
            <a:t>La pertinence et la qualité des soins ;</a:t>
          </a:r>
        </a:p>
      </dgm:t>
    </dgm:pt>
    <dgm:pt modelId="{66C95C6F-3754-4055-82DC-20BB8AE5924F}" type="parTrans" cxnId="{2C761BE8-3ECF-48A2-939A-CD7B5A51FCEE}">
      <dgm:prSet/>
      <dgm:spPr/>
      <dgm:t>
        <a:bodyPr/>
        <a:lstStyle/>
        <a:p>
          <a:endParaRPr lang="fr-FR"/>
        </a:p>
      </dgm:t>
    </dgm:pt>
    <dgm:pt modelId="{5E4D0582-8357-40BE-AEBE-437ECAB8A229}" type="sibTrans" cxnId="{2C761BE8-3ECF-48A2-939A-CD7B5A51FCEE}">
      <dgm:prSet/>
      <dgm:spPr/>
      <dgm:t>
        <a:bodyPr/>
        <a:lstStyle/>
        <a:p>
          <a:endParaRPr lang="fr-FR"/>
        </a:p>
      </dgm:t>
    </dgm:pt>
    <dgm:pt modelId="{A5B6D37C-F1F1-45B2-885C-95C2873CEBDC}">
      <dgm:prSet/>
      <dgm:spPr/>
      <dgm:t>
        <a:bodyPr/>
        <a:lstStyle/>
        <a:p>
          <a:r>
            <a:rPr lang="fr-FR" dirty="0"/>
            <a:t>L’innovation organisationnelle, technologique, médicale ou numérique.</a:t>
          </a:r>
        </a:p>
      </dgm:t>
    </dgm:pt>
    <dgm:pt modelId="{71F19367-FAA5-41F4-8CEF-1B268A0D6631}" type="parTrans" cxnId="{EB8D03DB-EC37-493E-B10E-EDD5FFA486BB}">
      <dgm:prSet/>
      <dgm:spPr/>
      <dgm:t>
        <a:bodyPr/>
        <a:lstStyle/>
        <a:p>
          <a:endParaRPr lang="fr-FR"/>
        </a:p>
      </dgm:t>
    </dgm:pt>
    <dgm:pt modelId="{50308AAE-98A0-48D5-B0EF-11B9FB64DA29}" type="sibTrans" cxnId="{EB8D03DB-EC37-493E-B10E-EDD5FFA486BB}">
      <dgm:prSet/>
      <dgm:spPr/>
      <dgm:t>
        <a:bodyPr/>
        <a:lstStyle/>
        <a:p>
          <a:endParaRPr lang="fr-FR"/>
        </a:p>
      </dgm:t>
    </dgm:pt>
    <dgm:pt modelId="{5A1979C5-E300-42D7-90C9-9227B3994CFB}">
      <dgm:prSet/>
      <dgm:spPr/>
      <dgm:t>
        <a:bodyPr/>
        <a:lstStyle/>
        <a:p>
          <a:r>
            <a:rPr lang="fr-FR" dirty="0"/>
            <a:t>Autres plans nationaux</a:t>
          </a:r>
        </a:p>
      </dgm:t>
    </dgm:pt>
    <dgm:pt modelId="{E9E57135-EDE8-4461-A5FE-9D7C6743AED9}" type="parTrans" cxnId="{823FF065-08F0-4D15-B216-AF74EA5C3812}">
      <dgm:prSet/>
      <dgm:spPr/>
      <dgm:t>
        <a:bodyPr/>
        <a:lstStyle/>
        <a:p>
          <a:endParaRPr lang="fr-FR"/>
        </a:p>
      </dgm:t>
    </dgm:pt>
    <dgm:pt modelId="{52630B4D-96EE-447B-A0C8-B581C45664BC}" type="sibTrans" cxnId="{823FF065-08F0-4D15-B216-AF74EA5C3812}">
      <dgm:prSet/>
      <dgm:spPr/>
      <dgm:t>
        <a:bodyPr/>
        <a:lstStyle/>
        <a:p>
          <a:endParaRPr lang="fr-FR"/>
        </a:p>
      </dgm:t>
    </dgm:pt>
    <dgm:pt modelId="{1A95D229-A2F9-48B0-BBA0-21F30F966159}">
      <dgm:prSet/>
      <dgm:spPr/>
      <dgm:t>
        <a:bodyPr/>
        <a:lstStyle/>
        <a:p>
          <a:r>
            <a:rPr lang="fr-FR" dirty="0"/>
            <a:t>Le plan national d’accès aux soins</a:t>
          </a:r>
        </a:p>
      </dgm:t>
    </dgm:pt>
    <dgm:pt modelId="{A00ABC7C-DF49-4476-B5BE-AB605962AA82}" type="parTrans" cxnId="{3EC80C3C-E086-4C22-865B-DA138665D5F1}">
      <dgm:prSet/>
      <dgm:spPr/>
      <dgm:t>
        <a:bodyPr/>
        <a:lstStyle/>
        <a:p>
          <a:endParaRPr lang="fr-FR"/>
        </a:p>
      </dgm:t>
    </dgm:pt>
    <dgm:pt modelId="{89C24EC1-B8B6-4E02-9145-7D99AB803FF8}" type="sibTrans" cxnId="{3EC80C3C-E086-4C22-865B-DA138665D5F1}">
      <dgm:prSet/>
      <dgm:spPr/>
      <dgm:t>
        <a:bodyPr/>
        <a:lstStyle/>
        <a:p>
          <a:endParaRPr lang="fr-FR"/>
        </a:p>
      </dgm:t>
    </dgm:pt>
    <dgm:pt modelId="{265373AC-F60A-4CE1-A29F-7C170A7D3B0C}">
      <dgm:prSet/>
      <dgm:spPr/>
      <dgm:t>
        <a:bodyPr/>
        <a:lstStyle/>
        <a:p>
          <a:r>
            <a:rPr lang="fr-FR" dirty="0"/>
            <a:t>Le plan d’appui à la transformation du système de santé (PATSS)</a:t>
          </a:r>
        </a:p>
      </dgm:t>
    </dgm:pt>
    <dgm:pt modelId="{B69D3A6E-9ED2-41B0-8EB8-0594F6A3E9F4}" type="parTrans" cxnId="{785911ED-9C32-46CF-8A8C-D16F59BF40C9}">
      <dgm:prSet/>
      <dgm:spPr/>
      <dgm:t>
        <a:bodyPr/>
        <a:lstStyle/>
        <a:p>
          <a:endParaRPr lang="fr-FR"/>
        </a:p>
      </dgm:t>
    </dgm:pt>
    <dgm:pt modelId="{BCBCEF72-7797-4DCC-BB5F-3DC7150FF34F}" type="sibTrans" cxnId="{785911ED-9C32-46CF-8A8C-D16F59BF40C9}">
      <dgm:prSet/>
      <dgm:spPr/>
      <dgm:t>
        <a:bodyPr/>
        <a:lstStyle/>
        <a:p>
          <a:endParaRPr lang="fr-FR"/>
        </a:p>
      </dgm:t>
    </dgm:pt>
    <dgm:pt modelId="{90DF4B39-0A2C-42CA-AE4B-17BA3368C7AB}" type="pres">
      <dgm:prSet presAssocID="{C79F4221-A341-4148-B098-E85C8DE53864}" presName="linear" presStyleCnt="0">
        <dgm:presLayoutVars>
          <dgm:dir/>
          <dgm:animLvl val="lvl"/>
          <dgm:resizeHandles val="exact"/>
        </dgm:presLayoutVars>
      </dgm:prSet>
      <dgm:spPr/>
    </dgm:pt>
    <dgm:pt modelId="{79535F99-D8E9-4BDD-AD4E-E780FB23AD47}" type="pres">
      <dgm:prSet presAssocID="{5A938C79-CA25-4EBD-8685-25F91C9FBECB}" presName="parentLin" presStyleCnt="0"/>
      <dgm:spPr/>
    </dgm:pt>
    <dgm:pt modelId="{7EA61B99-2641-4D0E-BED7-B53222DF175F}" type="pres">
      <dgm:prSet presAssocID="{5A938C79-CA25-4EBD-8685-25F91C9FBECB}" presName="parentLeftMargin" presStyleLbl="node1" presStyleIdx="0" presStyleCnt="2"/>
      <dgm:spPr/>
    </dgm:pt>
    <dgm:pt modelId="{CEF01C3E-AD4D-4E79-85CF-9E6910A335C0}" type="pres">
      <dgm:prSet presAssocID="{5A938C79-CA25-4EBD-8685-25F91C9FBECB}" presName="parentText" presStyleLbl="node1" presStyleIdx="0" presStyleCnt="2">
        <dgm:presLayoutVars>
          <dgm:chMax val="0"/>
          <dgm:bulletEnabled val="1"/>
        </dgm:presLayoutVars>
      </dgm:prSet>
      <dgm:spPr/>
    </dgm:pt>
    <dgm:pt modelId="{471F665E-D73A-4839-B651-F70BCA6E8FE6}" type="pres">
      <dgm:prSet presAssocID="{5A938C79-CA25-4EBD-8685-25F91C9FBECB}" presName="negativeSpace" presStyleCnt="0"/>
      <dgm:spPr/>
    </dgm:pt>
    <dgm:pt modelId="{1A986C6A-C14F-40E4-90D4-F5CC832A5DCB}" type="pres">
      <dgm:prSet presAssocID="{5A938C79-CA25-4EBD-8685-25F91C9FBECB}" presName="childText" presStyleLbl="conFgAcc1" presStyleIdx="0" presStyleCnt="2">
        <dgm:presLayoutVars>
          <dgm:bulletEnabled val="1"/>
        </dgm:presLayoutVars>
      </dgm:prSet>
      <dgm:spPr/>
    </dgm:pt>
    <dgm:pt modelId="{D93A8A6C-EC0B-4DED-AF2C-C812D512BE85}" type="pres">
      <dgm:prSet presAssocID="{7EEA992F-4FDA-43AD-8573-E68C2CEF894A}" presName="spaceBetweenRectangles" presStyleCnt="0"/>
      <dgm:spPr/>
    </dgm:pt>
    <dgm:pt modelId="{C65DFE22-615A-4F95-B5EC-876AA31FC5DD}" type="pres">
      <dgm:prSet presAssocID="{5A1979C5-E300-42D7-90C9-9227B3994CFB}" presName="parentLin" presStyleCnt="0"/>
      <dgm:spPr/>
    </dgm:pt>
    <dgm:pt modelId="{E46EA6CF-57FF-4B19-8C72-E3074D8ABCBF}" type="pres">
      <dgm:prSet presAssocID="{5A1979C5-E300-42D7-90C9-9227B3994CFB}" presName="parentLeftMargin" presStyleLbl="node1" presStyleIdx="0" presStyleCnt="2"/>
      <dgm:spPr/>
    </dgm:pt>
    <dgm:pt modelId="{AF58B460-1862-433A-8583-92914D8930C3}" type="pres">
      <dgm:prSet presAssocID="{5A1979C5-E300-42D7-90C9-9227B3994CFB}" presName="parentText" presStyleLbl="node1" presStyleIdx="1" presStyleCnt="2">
        <dgm:presLayoutVars>
          <dgm:chMax val="0"/>
          <dgm:bulletEnabled val="1"/>
        </dgm:presLayoutVars>
      </dgm:prSet>
      <dgm:spPr/>
    </dgm:pt>
    <dgm:pt modelId="{2CC06F6F-B728-4889-810F-228B72FDE615}" type="pres">
      <dgm:prSet presAssocID="{5A1979C5-E300-42D7-90C9-9227B3994CFB}" presName="negativeSpace" presStyleCnt="0"/>
      <dgm:spPr/>
    </dgm:pt>
    <dgm:pt modelId="{79B1CCFB-DF09-4F4D-8994-D113EAF7CCAA}" type="pres">
      <dgm:prSet presAssocID="{5A1979C5-E300-42D7-90C9-9227B3994CFB}" presName="childText" presStyleLbl="conFgAcc1" presStyleIdx="1" presStyleCnt="2">
        <dgm:presLayoutVars>
          <dgm:bulletEnabled val="1"/>
        </dgm:presLayoutVars>
      </dgm:prSet>
      <dgm:spPr/>
    </dgm:pt>
  </dgm:ptLst>
  <dgm:cxnLst>
    <dgm:cxn modelId="{9C507805-AB6A-4B34-ACB2-FF26EE371780}" type="presOf" srcId="{5A1979C5-E300-42D7-90C9-9227B3994CFB}" destId="{AF58B460-1862-433A-8583-92914D8930C3}" srcOrd="1" destOrd="0" presId="urn:microsoft.com/office/officeart/2005/8/layout/list1"/>
    <dgm:cxn modelId="{F2BFBD15-B737-4CE3-91AA-D0D438B8B047}" type="presOf" srcId="{DB359D33-C471-4F2B-8824-F0E3B1FD78D0}" destId="{1A986C6A-C14F-40E4-90D4-F5CC832A5DCB}" srcOrd="0" destOrd="2" presId="urn:microsoft.com/office/officeart/2005/8/layout/list1"/>
    <dgm:cxn modelId="{7D391228-A62D-4D1D-AF05-8C36AA35073D}" type="presOf" srcId="{C10EAC9E-FC27-4B30-9F9F-89B0839A57A4}" destId="{1A986C6A-C14F-40E4-90D4-F5CC832A5DCB}" srcOrd="0" destOrd="1" presId="urn:microsoft.com/office/officeart/2005/8/layout/list1"/>
    <dgm:cxn modelId="{4D2C2531-90BC-4A69-B635-39C65B8B3771}" type="presOf" srcId="{5A938C79-CA25-4EBD-8685-25F91C9FBECB}" destId="{CEF01C3E-AD4D-4E79-85CF-9E6910A335C0}" srcOrd="1" destOrd="0" presId="urn:microsoft.com/office/officeart/2005/8/layout/list1"/>
    <dgm:cxn modelId="{3EC80C3C-E086-4C22-865B-DA138665D5F1}" srcId="{5A1979C5-E300-42D7-90C9-9227B3994CFB}" destId="{1A95D229-A2F9-48B0-BBA0-21F30F966159}" srcOrd="0" destOrd="0" parTransId="{A00ABC7C-DF49-4476-B5BE-AB605962AA82}" sibTransId="{89C24EC1-B8B6-4E02-9145-7D99AB803FF8}"/>
    <dgm:cxn modelId="{823FF065-08F0-4D15-B216-AF74EA5C3812}" srcId="{C79F4221-A341-4148-B098-E85C8DE53864}" destId="{5A1979C5-E300-42D7-90C9-9227B3994CFB}" srcOrd="1" destOrd="0" parTransId="{E9E57135-EDE8-4461-A5FE-9D7C6743AED9}" sibTransId="{52630B4D-96EE-447B-A0C8-B581C45664BC}"/>
    <dgm:cxn modelId="{51BB6075-018D-43A5-9BC5-A8CF1BF95CE5}" type="presOf" srcId="{265373AC-F60A-4CE1-A29F-7C170A7D3B0C}" destId="{79B1CCFB-DF09-4F4D-8994-D113EAF7CCAA}" srcOrd="0" destOrd="1" presId="urn:microsoft.com/office/officeart/2005/8/layout/list1"/>
    <dgm:cxn modelId="{7767C179-F69F-488F-9C45-F4271872EFBD}" type="presOf" srcId="{9C2B45A0-6CB1-4290-8C3B-0976C91C752A}" destId="{1A986C6A-C14F-40E4-90D4-F5CC832A5DCB}" srcOrd="0" destOrd="0" presId="urn:microsoft.com/office/officeart/2005/8/layout/list1"/>
    <dgm:cxn modelId="{F344DA92-0DE1-4598-BD7B-E48D776683F6}" srcId="{5A938C79-CA25-4EBD-8685-25F91C9FBECB}" destId="{9C2B45A0-6CB1-4290-8C3B-0976C91C752A}" srcOrd="0" destOrd="0" parTransId="{3A0970E8-1A81-45C3-BAA4-1B99FE8F0954}" sibTransId="{945E614F-3767-444F-BABB-00312670F9DB}"/>
    <dgm:cxn modelId="{4D6115A7-6305-4B94-B587-15F91C009C6F}" type="presOf" srcId="{1A95D229-A2F9-48B0-BBA0-21F30F966159}" destId="{79B1CCFB-DF09-4F4D-8994-D113EAF7CCAA}" srcOrd="0" destOrd="0" presId="urn:microsoft.com/office/officeart/2005/8/layout/list1"/>
    <dgm:cxn modelId="{09C4E5B2-0613-4A2C-BE69-108DC35CFAEF}" type="presOf" srcId="{A5B6D37C-F1F1-45B2-885C-95C2873CEBDC}" destId="{1A986C6A-C14F-40E4-90D4-F5CC832A5DCB}" srcOrd="0" destOrd="3" presId="urn:microsoft.com/office/officeart/2005/8/layout/list1"/>
    <dgm:cxn modelId="{6D8DD0B8-3988-4FA0-B4CE-3F1CA3C7F57E}" srcId="{5A938C79-CA25-4EBD-8685-25F91C9FBECB}" destId="{C10EAC9E-FC27-4B30-9F9F-89B0839A57A4}" srcOrd="1" destOrd="0" parTransId="{DE16665D-935D-4100-B178-75CEA14F0155}" sibTransId="{587F3DDC-17EB-4203-97CE-CFA33158D79A}"/>
    <dgm:cxn modelId="{158AB9B9-4E38-482D-A12C-3E41ACE862B5}" type="presOf" srcId="{5A938C79-CA25-4EBD-8685-25F91C9FBECB}" destId="{7EA61B99-2641-4D0E-BED7-B53222DF175F}" srcOrd="0" destOrd="0" presId="urn:microsoft.com/office/officeart/2005/8/layout/list1"/>
    <dgm:cxn modelId="{E9FE4DC4-F28A-4C63-9F5F-DD7086BEDF46}" srcId="{C79F4221-A341-4148-B098-E85C8DE53864}" destId="{5A938C79-CA25-4EBD-8685-25F91C9FBECB}" srcOrd="0" destOrd="0" parTransId="{A287C976-625F-4382-980F-A8A217628CE0}" sibTransId="{7EEA992F-4FDA-43AD-8573-E68C2CEF894A}"/>
    <dgm:cxn modelId="{EB8D03DB-EC37-493E-B10E-EDD5FFA486BB}" srcId="{5A938C79-CA25-4EBD-8685-25F91C9FBECB}" destId="{A5B6D37C-F1F1-45B2-885C-95C2873CEBDC}" srcOrd="3" destOrd="0" parTransId="{71F19367-FAA5-41F4-8CEF-1B268A0D6631}" sibTransId="{50308AAE-98A0-48D5-B0EF-11B9FB64DA29}"/>
    <dgm:cxn modelId="{5BD20DE0-0ED4-49B5-B490-B21267D88F6B}" type="presOf" srcId="{5A1979C5-E300-42D7-90C9-9227B3994CFB}" destId="{E46EA6CF-57FF-4B19-8C72-E3074D8ABCBF}" srcOrd="0" destOrd="0" presId="urn:microsoft.com/office/officeart/2005/8/layout/list1"/>
    <dgm:cxn modelId="{2C761BE8-3ECF-48A2-939A-CD7B5A51FCEE}" srcId="{5A938C79-CA25-4EBD-8685-25F91C9FBECB}" destId="{DB359D33-C471-4F2B-8824-F0E3B1FD78D0}" srcOrd="2" destOrd="0" parTransId="{66C95C6F-3754-4055-82DC-20BB8AE5924F}" sibTransId="{5E4D0582-8357-40BE-AEBE-437ECAB8A229}"/>
    <dgm:cxn modelId="{785911ED-9C32-46CF-8A8C-D16F59BF40C9}" srcId="{5A1979C5-E300-42D7-90C9-9227B3994CFB}" destId="{265373AC-F60A-4CE1-A29F-7C170A7D3B0C}" srcOrd="1" destOrd="0" parTransId="{B69D3A6E-9ED2-41B0-8EB8-0594F6A3E9F4}" sibTransId="{BCBCEF72-7797-4DCC-BB5F-3DC7150FF34F}"/>
    <dgm:cxn modelId="{A756A9F9-BCE7-4AB8-8107-BAFD0E19998D}" type="presOf" srcId="{C79F4221-A341-4148-B098-E85C8DE53864}" destId="{90DF4B39-0A2C-42CA-AE4B-17BA3368C7AB}" srcOrd="0" destOrd="0" presId="urn:microsoft.com/office/officeart/2005/8/layout/list1"/>
    <dgm:cxn modelId="{B1AD0025-9636-4219-9213-6311334E2CF6}" type="presParOf" srcId="{90DF4B39-0A2C-42CA-AE4B-17BA3368C7AB}" destId="{79535F99-D8E9-4BDD-AD4E-E780FB23AD47}" srcOrd="0" destOrd="0" presId="urn:microsoft.com/office/officeart/2005/8/layout/list1"/>
    <dgm:cxn modelId="{C9B349FB-7F2F-49FA-A97C-B95945FF5018}" type="presParOf" srcId="{79535F99-D8E9-4BDD-AD4E-E780FB23AD47}" destId="{7EA61B99-2641-4D0E-BED7-B53222DF175F}" srcOrd="0" destOrd="0" presId="urn:microsoft.com/office/officeart/2005/8/layout/list1"/>
    <dgm:cxn modelId="{34AF93D2-9BD4-41F2-A347-C1CEAE4BE668}" type="presParOf" srcId="{79535F99-D8E9-4BDD-AD4E-E780FB23AD47}" destId="{CEF01C3E-AD4D-4E79-85CF-9E6910A335C0}" srcOrd="1" destOrd="0" presId="urn:microsoft.com/office/officeart/2005/8/layout/list1"/>
    <dgm:cxn modelId="{7416532A-711F-4576-B1EC-C18C2C573689}" type="presParOf" srcId="{90DF4B39-0A2C-42CA-AE4B-17BA3368C7AB}" destId="{471F665E-D73A-4839-B651-F70BCA6E8FE6}" srcOrd="1" destOrd="0" presId="urn:microsoft.com/office/officeart/2005/8/layout/list1"/>
    <dgm:cxn modelId="{DB38BF21-4A29-4655-AFDF-02694C540BC4}" type="presParOf" srcId="{90DF4B39-0A2C-42CA-AE4B-17BA3368C7AB}" destId="{1A986C6A-C14F-40E4-90D4-F5CC832A5DCB}" srcOrd="2" destOrd="0" presId="urn:microsoft.com/office/officeart/2005/8/layout/list1"/>
    <dgm:cxn modelId="{52F8CBEB-3E35-43FA-881F-7B6B28BAFFF5}" type="presParOf" srcId="{90DF4B39-0A2C-42CA-AE4B-17BA3368C7AB}" destId="{D93A8A6C-EC0B-4DED-AF2C-C812D512BE85}" srcOrd="3" destOrd="0" presId="urn:microsoft.com/office/officeart/2005/8/layout/list1"/>
    <dgm:cxn modelId="{7FA3E95E-8F5E-4DCB-AA0F-436904CB1A49}" type="presParOf" srcId="{90DF4B39-0A2C-42CA-AE4B-17BA3368C7AB}" destId="{C65DFE22-615A-4F95-B5EC-876AA31FC5DD}" srcOrd="4" destOrd="0" presId="urn:microsoft.com/office/officeart/2005/8/layout/list1"/>
    <dgm:cxn modelId="{5DF44BF3-F431-4658-8533-4FD32F7B8F93}" type="presParOf" srcId="{C65DFE22-615A-4F95-B5EC-876AA31FC5DD}" destId="{E46EA6CF-57FF-4B19-8C72-E3074D8ABCBF}" srcOrd="0" destOrd="0" presId="urn:microsoft.com/office/officeart/2005/8/layout/list1"/>
    <dgm:cxn modelId="{B124D1EC-CECE-4485-9904-4463D9B65380}" type="presParOf" srcId="{C65DFE22-615A-4F95-B5EC-876AA31FC5DD}" destId="{AF58B460-1862-433A-8583-92914D8930C3}" srcOrd="1" destOrd="0" presId="urn:microsoft.com/office/officeart/2005/8/layout/list1"/>
    <dgm:cxn modelId="{AAA1394D-D064-40CB-A1AF-25E279C34556}" type="presParOf" srcId="{90DF4B39-0A2C-42CA-AE4B-17BA3368C7AB}" destId="{2CC06F6F-B728-4889-810F-228B72FDE615}" srcOrd="5" destOrd="0" presId="urn:microsoft.com/office/officeart/2005/8/layout/list1"/>
    <dgm:cxn modelId="{06815D48-F193-410A-BECD-49A061F4B0EB}" type="presParOf" srcId="{90DF4B39-0A2C-42CA-AE4B-17BA3368C7AB}" destId="{79B1CCFB-DF09-4F4D-8994-D113EAF7CC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133D81-BD4F-4AF5-92F1-8C4375072C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26879BD-970C-499F-9701-60A491D5E59F}">
      <dgm:prSet phldrT="[Texte]"/>
      <dgm:spPr/>
      <dgm:t>
        <a:bodyPr/>
        <a:lstStyle/>
        <a:p>
          <a:r>
            <a:rPr lang="fr-FR" b="0" dirty="0"/>
            <a:t>De l’exigence de </a:t>
          </a:r>
          <a:r>
            <a:rPr lang="fr-FR" b="1" dirty="0"/>
            <a:t>qualité,</a:t>
          </a:r>
          <a:r>
            <a:rPr lang="fr-FR" b="1" baseline="0" dirty="0"/>
            <a:t> sécurité</a:t>
          </a:r>
          <a:r>
            <a:rPr lang="fr-FR" b="0" baseline="0" dirty="0"/>
            <a:t>, pertinence des prises en charge ;</a:t>
          </a:r>
          <a:endParaRPr lang="fr-FR" b="0" dirty="0"/>
        </a:p>
      </dgm:t>
    </dgm:pt>
    <dgm:pt modelId="{CAAEBD44-F7BA-4D66-AD8E-11D3A147BAEB}" type="parTrans" cxnId="{DCADA4FC-C462-4AB2-9610-11D2B1C65BA9}">
      <dgm:prSet/>
      <dgm:spPr/>
      <dgm:t>
        <a:bodyPr/>
        <a:lstStyle/>
        <a:p>
          <a:endParaRPr lang="fr-FR" b="0"/>
        </a:p>
      </dgm:t>
    </dgm:pt>
    <dgm:pt modelId="{26D9D828-0F3F-464A-899A-29B8727F7D3D}" type="sibTrans" cxnId="{DCADA4FC-C462-4AB2-9610-11D2B1C65BA9}">
      <dgm:prSet/>
      <dgm:spPr/>
      <dgm:t>
        <a:bodyPr/>
        <a:lstStyle/>
        <a:p>
          <a:endParaRPr lang="fr-FR" b="0"/>
        </a:p>
      </dgm:t>
    </dgm:pt>
    <dgm:pt modelId="{DA4CB869-18C7-4DD0-9A4E-4F08D627A5EC}">
      <dgm:prSet phldrT="[Texte]"/>
      <dgm:spPr/>
      <dgm:t>
        <a:bodyPr/>
        <a:lstStyle/>
        <a:p>
          <a:r>
            <a:rPr lang="fr-FR" b="0"/>
            <a:t>Répondre aux enjeux…</a:t>
          </a:r>
          <a:endParaRPr lang="fr-FR" b="0" dirty="0"/>
        </a:p>
      </dgm:t>
    </dgm:pt>
    <dgm:pt modelId="{5DB82021-A482-4DD1-9A66-E9EEB7D18446}" type="parTrans" cxnId="{B4C873D6-5456-4CEE-8F8B-3407B73A8DB5}">
      <dgm:prSet/>
      <dgm:spPr/>
      <dgm:t>
        <a:bodyPr/>
        <a:lstStyle/>
        <a:p>
          <a:endParaRPr lang="fr-FR" b="0"/>
        </a:p>
      </dgm:t>
    </dgm:pt>
    <dgm:pt modelId="{2C317DC9-1126-4808-8D15-6611AE38467F}" type="sibTrans" cxnId="{B4C873D6-5456-4CEE-8F8B-3407B73A8DB5}">
      <dgm:prSet/>
      <dgm:spPr/>
      <dgm:t>
        <a:bodyPr/>
        <a:lstStyle/>
        <a:p>
          <a:endParaRPr lang="fr-FR" b="0"/>
        </a:p>
      </dgm:t>
    </dgm:pt>
    <dgm:pt modelId="{08F44FFF-1EB3-4F46-A707-ADC67EF9F69C}">
      <dgm:prSet phldrT="[Texte]"/>
      <dgm:spPr/>
      <dgm:t>
        <a:bodyPr/>
        <a:lstStyle/>
        <a:p>
          <a:r>
            <a:rPr lang="fr-FR" b="0" dirty="0"/>
            <a:t>Des apports de l’i</a:t>
          </a:r>
          <a:r>
            <a:rPr lang="fr-FR" b="1" dirty="0"/>
            <a:t>nnovation</a:t>
          </a:r>
          <a:r>
            <a:rPr lang="fr-FR" b="0" dirty="0"/>
            <a:t> et du </a:t>
          </a:r>
          <a:r>
            <a:rPr lang="fr-FR" b="1" dirty="0"/>
            <a:t>partenariats.</a:t>
          </a:r>
        </a:p>
      </dgm:t>
    </dgm:pt>
    <dgm:pt modelId="{2C8635F9-E310-4F84-9347-46C0276FC20E}" type="sibTrans" cxnId="{107F1E63-840B-4743-9F17-0D5E868AF332}">
      <dgm:prSet/>
      <dgm:spPr/>
      <dgm:t>
        <a:bodyPr/>
        <a:lstStyle/>
        <a:p>
          <a:endParaRPr lang="fr-FR" b="0"/>
        </a:p>
      </dgm:t>
    </dgm:pt>
    <dgm:pt modelId="{2B92485D-E9C7-4555-B454-FADD988AFEBD}" type="parTrans" cxnId="{107F1E63-840B-4743-9F17-0D5E868AF332}">
      <dgm:prSet/>
      <dgm:spPr/>
      <dgm:t>
        <a:bodyPr/>
        <a:lstStyle/>
        <a:p>
          <a:endParaRPr lang="fr-FR" b="0"/>
        </a:p>
      </dgm:t>
    </dgm:pt>
    <dgm:pt modelId="{5C447EEF-74BF-43EF-A767-9A7C4FCC30D1}">
      <dgm:prSet phldrT="[Texte]"/>
      <dgm:spPr/>
      <dgm:t>
        <a:bodyPr/>
        <a:lstStyle/>
        <a:p>
          <a:r>
            <a:rPr lang="fr-FR" b="0" dirty="0"/>
            <a:t>De la </a:t>
          </a:r>
          <a:r>
            <a:rPr lang="fr-FR" b="1" dirty="0"/>
            <a:t>soutenabilité</a:t>
          </a:r>
          <a:r>
            <a:rPr lang="fr-FR" b="1" baseline="0" dirty="0"/>
            <a:t> financière </a:t>
          </a:r>
          <a:r>
            <a:rPr lang="fr-FR" b="0" baseline="0" dirty="0"/>
            <a:t>et de l’</a:t>
          </a:r>
          <a:r>
            <a:rPr lang="fr-FR" b="1" baseline="0" dirty="0"/>
            <a:t>efficience </a:t>
          </a:r>
          <a:r>
            <a:rPr lang="fr-FR" b="0" baseline="0" dirty="0"/>
            <a:t>de notre système de santé ;</a:t>
          </a:r>
          <a:endParaRPr lang="fr-FR" b="0" dirty="0"/>
        </a:p>
      </dgm:t>
    </dgm:pt>
    <dgm:pt modelId="{BFA28F29-893F-4509-ADD8-EFB5DE6B783D}" type="sibTrans" cxnId="{9B951A8A-84D5-4B47-8DE2-C7B44557C32E}">
      <dgm:prSet/>
      <dgm:spPr/>
      <dgm:t>
        <a:bodyPr/>
        <a:lstStyle/>
        <a:p>
          <a:endParaRPr lang="fr-FR" b="0"/>
        </a:p>
      </dgm:t>
    </dgm:pt>
    <dgm:pt modelId="{5F5A2B84-403D-408D-A2AC-5891968C73A8}" type="parTrans" cxnId="{9B951A8A-84D5-4B47-8DE2-C7B44557C32E}">
      <dgm:prSet/>
      <dgm:spPr/>
      <dgm:t>
        <a:bodyPr/>
        <a:lstStyle/>
        <a:p>
          <a:endParaRPr lang="fr-FR" b="0"/>
        </a:p>
      </dgm:t>
    </dgm:pt>
    <dgm:pt modelId="{3AD22929-2F55-45B4-A2E8-8DB90B4B60B6}" type="pres">
      <dgm:prSet presAssocID="{7B133D81-BD4F-4AF5-92F1-8C4375072CA0}" presName="linear" presStyleCnt="0">
        <dgm:presLayoutVars>
          <dgm:dir/>
          <dgm:animLvl val="lvl"/>
          <dgm:resizeHandles val="exact"/>
        </dgm:presLayoutVars>
      </dgm:prSet>
      <dgm:spPr/>
    </dgm:pt>
    <dgm:pt modelId="{302124DC-21BB-4C07-BEBE-3EB249BEB998}" type="pres">
      <dgm:prSet presAssocID="{DA4CB869-18C7-4DD0-9A4E-4F08D627A5EC}" presName="parentLin" presStyleCnt="0"/>
      <dgm:spPr/>
    </dgm:pt>
    <dgm:pt modelId="{9BAE7866-D4A5-45AC-AE41-7F9AF1E3896A}" type="pres">
      <dgm:prSet presAssocID="{DA4CB869-18C7-4DD0-9A4E-4F08D627A5EC}" presName="parentLeftMargin" presStyleLbl="node1" presStyleIdx="0" presStyleCnt="1"/>
      <dgm:spPr/>
    </dgm:pt>
    <dgm:pt modelId="{219685F4-59C8-439A-BCD4-44531A0D255F}" type="pres">
      <dgm:prSet presAssocID="{DA4CB869-18C7-4DD0-9A4E-4F08D627A5EC}" presName="parentText" presStyleLbl="node1" presStyleIdx="0" presStyleCnt="1">
        <dgm:presLayoutVars>
          <dgm:chMax val="0"/>
          <dgm:bulletEnabled val="1"/>
        </dgm:presLayoutVars>
      </dgm:prSet>
      <dgm:spPr/>
    </dgm:pt>
    <dgm:pt modelId="{AA677314-573D-447B-AD07-DB5AD3D78C9A}" type="pres">
      <dgm:prSet presAssocID="{DA4CB869-18C7-4DD0-9A4E-4F08D627A5EC}" presName="negativeSpace" presStyleCnt="0"/>
      <dgm:spPr/>
    </dgm:pt>
    <dgm:pt modelId="{3D18AD73-111E-43D7-A6A5-A8859D061071}" type="pres">
      <dgm:prSet presAssocID="{DA4CB869-18C7-4DD0-9A4E-4F08D627A5EC}" presName="childText" presStyleLbl="conFgAcc1" presStyleIdx="0" presStyleCnt="1">
        <dgm:presLayoutVars>
          <dgm:bulletEnabled val="1"/>
        </dgm:presLayoutVars>
      </dgm:prSet>
      <dgm:spPr/>
    </dgm:pt>
  </dgm:ptLst>
  <dgm:cxnLst>
    <dgm:cxn modelId="{7FC97661-E7FE-4F20-B103-AF9E4DE4F7FE}" type="presOf" srcId="{DA4CB869-18C7-4DD0-9A4E-4F08D627A5EC}" destId="{9BAE7866-D4A5-45AC-AE41-7F9AF1E3896A}" srcOrd="0" destOrd="0" presId="urn:microsoft.com/office/officeart/2005/8/layout/list1"/>
    <dgm:cxn modelId="{107F1E63-840B-4743-9F17-0D5E868AF332}" srcId="{DA4CB869-18C7-4DD0-9A4E-4F08D627A5EC}" destId="{08F44FFF-1EB3-4F46-A707-ADC67EF9F69C}" srcOrd="2" destOrd="0" parTransId="{2B92485D-E9C7-4555-B454-FADD988AFEBD}" sibTransId="{2C8635F9-E310-4F84-9347-46C0276FC20E}"/>
    <dgm:cxn modelId="{E4FBC86D-B0B3-4D98-808A-C933B01D3555}" type="presOf" srcId="{7B133D81-BD4F-4AF5-92F1-8C4375072CA0}" destId="{3AD22929-2F55-45B4-A2E8-8DB90B4B60B6}" srcOrd="0" destOrd="0" presId="urn:microsoft.com/office/officeart/2005/8/layout/list1"/>
    <dgm:cxn modelId="{AAFF8A54-E641-4781-A9D1-CADE8912792A}" type="presOf" srcId="{5C447EEF-74BF-43EF-A767-9A7C4FCC30D1}" destId="{3D18AD73-111E-43D7-A6A5-A8859D061071}" srcOrd="0" destOrd="1" presId="urn:microsoft.com/office/officeart/2005/8/layout/list1"/>
    <dgm:cxn modelId="{9B951A8A-84D5-4B47-8DE2-C7B44557C32E}" srcId="{DA4CB869-18C7-4DD0-9A4E-4F08D627A5EC}" destId="{5C447EEF-74BF-43EF-A767-9A7C4FCC30D1}" srcOrd="1" destOrd="0" parTransId="{5F5A2B84-403D-408D-A2AC-5891968C73A8}" sibTransId="{BFA28F29-893F-4509-ADD8-EFB5DE6B783D}"/>
    <dgm:cxn modelId="{39179E8B-7F67-4967-A919-39440492BF12}" type="presOf" srcId="{D26879BD-970C-499F-9701-60A491D5E59F}" destId="{3D18AD73-111E-43D7-A6A5-A8859D061071}" srcOrd="0" destOrd="0" presId="urn:microsoft.com/office/officeart/2005/8/layout/list1"/>
    <dgm:cxn modelId="{5BE1FF92-17A5-4CCD-BE5E-D201872CD5A8}" type="presOf" srcId="{08F44FFF-1EB3-4F46-A707-ADC67EF9F69C}" destId="{3D18AD73-111E-43D7-A6A5-A8859D061071}" srcOrd="0" destOrd="2" presId="urn:microsoft.com/office/officeart/2005/8/layout/list1"/>
    <dgm:cxn modelId="{B4C873D6-5456-4CEE-8F8B-3407B73A8DB5}" srcId="{7B133D81-BD4F-4AF5-92F1-8C4375072CA0}" destId="{DA4CB869-18C7-4DD0-9A4E-4F08D627A5EC}" srcOrd="0" destOrd="0" parTransId="{5DB82021-A482-4DD1-9A66-E9EEB7D18446}" sibTransId="{2C317DC9-1126-4808-8D15-6611AE38467F}"/>
    <dgm:cxn modelId="{DCADA4FC-C462-4AB2-9610-11D2B1C65BA9}" srcId="{DA4CB869-18C7-4DD0-9A4E-4F08D627A5EC}" destId="{D26879BD-970C-499F-9701-60A491D5E59F}" srcOrd="0" destOrd="0" parTransId="{CAAEBD44-F7BA-4D66-AD8E-11D3A147BAEB}" sibTransId="{26D9D828-0F3F-464A-899A-29B8727F7D3D}"/>
    <dgm:cxn modelId="{FADBBCFF-DF7B-46BF-B61E-07FDF960CC8B}" type="presOf" srcId="{DA4CB869-18C7-4DD0-9A4E-4F08D627A5EC}" destId="{219685F4-59C8-439A-BCD4-44531A0D255F}" srcOrd="1" destOrd="0" presId="urn:microsoft.com/office/officeart/2005/8/layout/list1"/>
    <dgm:cxn modelId="{F1438006-D313-4F68-AFA6-5B74A215DB46}" type="presParOf" srcId="{3AD22929-2F55-45B4-A2E8-8DB90B4B60B6}" destId="{302124DC-21BB-4C07-BEBE-3EB249BEB998}" srcOrd="0" destOrd="0" presId="urn:microsoft.com/office/officeart/2005/8/layout/list1"/>
    <dgm:cxn modelId="{D3A1FCB7-7793-40B3-8DDD-441F5E14ECBF}" type="presParOf" srcId="{302124DC-21BB-4C07-BEBE-3EB249BEB998}" destId="{9BAE7866-D4A5-45AC-AE41-7F9AF1E3896A}" srcOrd="0" destOrd="0" presId="urn:microsoft.com/office/officeart/2005/8/layout/list1"/>
    <dgm:cxn modelId="{4DC1378B-99D6-4DA9-906F-9784716826AE}" type="presParOf" srcId="{302124DC-21BB-4C07-BEBE-3EB249BEB998}" destId="{219685F4-59C8-439A-BCD4-44531A0D255F}" srcOrd="1" destOrd="0" presId="urn:microsoft.com/office/officeart/2005/8/layout/list1"/>
    <dgm:cxn modelId="{3E611F39-66BF-4941-899A-D1D716C6B97C}" type="presParOf" srcId="{3AD22929-2F55-45B4-A2E8-8DB90B4B60B6}" destId="{AA677314-573D-447B-AD07-DB5AD3D78C9A}" srcOrd="1" destOrd="0" presId="urn:microsoft.com/office/officeart/2005/8/layout/list1"/>
    <dgm:cxn modelId="{9EA56F15-4299-4A1C-9041-36B0CF234284}" type="presParOf" srcId="{3AD22929-2F55-45B4-A2E8-8DB90B4B60B6}" destId="{3D18AD73-111E-43D7-A6A5-A8859D06107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AD59D2-345B-4A39-847F-3A6B802EBF6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C21C4066-814E-4BAB-8AF1-45B797AEEAE9}">
      <dgm:prSet phldrT="[Texte]" custT="1"/>
      <dgm:spPr>
        <a:noFill/>
        <a:ln>
          <a:noFill/>
        </a:ln>
      </dgm:spPr>
      <dgm:t>
        <a:bodyPr/>
        <a:lstStyle/>
        <a:p>
          <a:r>
            <a:rPr lang="fr-FR" sz="2400" b="0" dirty="0">
              <a:solidFill>
                <a:schemeClr val="tx1"/>
              </a:solidFill>
            </a:rPr>
            <a:t>Diminuer </a:t>
          </a:r>
          <a:r>
            <a:rPr lang="fr-FR" sz="2400" b="1" dirty="0">
              <a:solidFill>
                <a:schemeClr val="tx1"/>
              </a:solidFill>
            </a:rPr>
            <a:t>la mortalité évitable </a:t>
          </a:r>
          <a:r>
            <a:rPr lang="fr-FR" sz="2400" b="0" dirty="0">
              <a:solidFill>
                <a:schemeClr val="tx1"/>
              </a:solidFill>
            </a:rPr>
            <a:t>et agir sur </a:t>
          </a:r>
          <a:r>
            <a:rPr lang="fr-FR" sz="2400" b="1" dirty="0">
              <a:solidFill>
                <a:schemeClr val="tx1"/>
              </a:solidFill>
            </a:rPr>
            <a:t>les comportements à risque</a:t>
          </a:r>
        </a:p>
      </dgm:t>
    </dgm:pt>
    <dgm:pt modelId="{DAB4C908-67C2-478C-960F-7D1AAF143A0C}" type="parTrans" cxnId="{A5576DCC-5B7B-44E8-BE87-8A962BDC4E66}">
      <dgm:prSet/>
      <dgm:spPr/>
      <dgm:t>
        <a:bodyPr/>
        <a:lstStyle/>
        <a:p>
          <a:endParaRPr lang="fr-FR"/>
        </a:p>
      </dgm:t>
    </dgm:pt>
    <dgm:pt modelId="{C4F573B6-A587-41A3-B07D-775B639191EC}" type="sibTrans" cxnId="{A5576DCC-5B7B-44E8-BE87-8A962BDC4E66}">
      <dgm:prSet/>
      <dgm:spPr/>
      <dgm:t>
        <a:bodyPr/>
        <a:lstStyle/>
        <a:p>
          <a:endParaRPr lang="fr-FR"/>
        </a:p>
      </dgm:t>
    </dgm:pt>
    <dgm:pt modelId="{C3FC8C37-FAA5-4FEE-A322-38F3760CBFC3}">
      <dgm:prSet phldrT="[Texte]" custT="1"/>
      <dgm:spPr>
        <a:noFill/>
        <a:ln>
          <a:noFill/>
        </a:ln>
      </dgm:spPr>
      <dgm:t>
        <a:bodyPr/>
        <a:lstStyle/>
        <a:p>
          <a:r>
            <a:rPr lang="fr-FR" sz="2400" b="0" dirty="0">
              <a:solidFill>
                <a:schemeClr val="tx1"/>
              </a:solidFill>
            </a:rPr>
            <a:t>Assurer un égal accès à tous à </a:t>
          </a:r>
          <a:r>
            <a:rPr lang="fr-FR" sz="2400" b="1" dirty="0">
              <a:solidFill>
                <a:schemeClr val="tx1"/>
              </a:solidFill>
            </a:rPr>
            <a:t>des soins sûrs et de qualité</a:t>
          </a:r>
        </a:p>
      </dgm:t>
    </dgm:pt>
    <dgm:pt modelId="{E4A84D83-422E-4BE3-80FA-9EE46E5E2758}" type="parTrans" cxnId="{85BC39F6-3275-43F8-A791-5FE157229261}">
      <dgm:prSet/>
      <dgm:spPr/>
      <dgm:t>
        <a:bodyPr/>
        <a:lstStyle/>
        <a:p>
          <a:endParaRPr lang="fr-FR"/>
        </a:p>
      </dgm:t>
    </dgm:pt>
    <dgm:pt modelId="{5156B7BD-67BA-4C1E-AB4F-94FDDF66FF04}" type="sibTrans" cxnId="{85BC39F6-3275-43F8-A791-5FE157229261}">
      <dgm:prSet/>
      <dgm:spPr/>
      <dgm:t>
        <a:bodyPr/>
        <a:lstStyle/>
        <a:p>
          <a:endParaRPr lang="fr-FR"/>
        </a:p>
      </dgm:t>
    </dgm:pt>
    <dgm:pt modelId="{D69FF1B4-E294-41DB-AEF6-8D68BFE047BB}">
      <dgm:prSet phldrT="[Texte]" custT="1"/>
      <dgm:spPr>
        <a:noFill/>
        <a:ln>
          <a:noFill/>
        </a:ln>
      </dgm:spPr>
      <dgm:t>
        <a:bodyPr/>
        <a:lstStyle/>
        <a:p>
          <a:r>
            <a:rPr lang="fr-FR" sz="2400" dirty="0">
              <a:solidFill>
                <a:schemeClr val="tx1"/>
              </a:solidFill>
            </a:rPr>
            <a:t>Promouvoir</a:t>
          </a:r>
          <a:r>
            <a:rPr lang="fr-FR" sz="2900" dirty="0">
              <a:solidFill>
                <a:schemeClr val="tx1"/>
              </a:solidFill>
            </a:rPr>
            <a:t> </a:t>
          </a:r>
          <a:r>
            <a:rPr lang="fr-FR" sz="2400" b="1" dirty="0">
              <a:solidFill>
                <a:schemeClr val="tx1"/>
              </a:solidFill>
            </a:rPr>
            <a:t>un système de santé efficient</a:t>
          </a:r>
        </a:p>
      </dgm:t>
    </dgm:pt>
    <dgm:pt modelId="{09730B96-A8AB-451C-97F0-6EE357835903}" type="parTrans" cxnId="{B1B9FFF0-4077-48F9-89A7-6BB5B477DBAA}">
      <dgm:prSet/>
      <dgm:spPr/>
      <dgm:t>
        <a:bodyPr/>
        <a:lstStyle/>
        <a:p>
          <a:endParaRPr lang="fr-FR"/>
        </a:p>
      </dgm:t>
    </dgm:pt>
    <dgm:pt modelId="{7641F852-9142-4877-83B4-D0AC2FD68E9A}" type="sibTrans" cxnId="{B1B9FFF0-4077-48F9-89A7-6BB5B477DBAA}">
      <dgm:prSet/>
      <dgm:spPr/>
      <dgm:t>
        <a:bodyPr/>
        <a:lstStyle/>
        <a:p>
          <a:endParaRPr lang="fr-FR"/>
        </a:p>
      </dgm:t>
    </dgm:pt>
    <dgm:pt modelId="{D63582F3-456C-4BCF-A942-63580A1D6B8A}" type="pres">
      <dgm:prSet presAssocID="{3EAD59D2-345B-4A39-847F-3A6B802EBF62}" presName="Name0" presStyleCnt="0">
        <dgm:presLayoutVars>
          <dgm:chMax val="7"/>
          <dgm:chPref val="7"/>
          <dgm:dir/>
        </dgm:presLayoutVars>
      </dgm:prSet>
      <dgm:spPr/>
    </dgm:pt>
    <dgm:pt modelId="{B0ED6073-D532-4F48-912C-6C5C672707F3}" type="pres">
      <dgm:prSet presAssocID="{3EAD59D2-345B-4A39-847F-3A6B802EBF62}" presName="Name1" presStyleCnt="0"/>
      <dgm:spPr/>
    </dgm:pt>
    <dgm:pt modelId="{36998EE0-349B-42CC-A776-A1C7F4084F82}" type="pres">
      <dgm:prSet presAssocID="{3EAD59D2-345B-4A39-847F-3A6B802EBF62}" presName="cycle" presStyleCnt="0"/>
      <dgm:spPr/>
    </dgm:pt>
    <dgm:pt modelId="{868B4033-9813-4682-B6A1-966F839DF5BE}" type="pres">
      <dgm:prSet presAssocID="{3EAD59D2-345B-4A39-847F-3A6B802EBF62}" presName="srcNode" presStyleLbl="node1" presStyleIdx="0" presStyleCnt="3"/>
      <dgm:spPr/>
    </dgm:pt>
    <dgm:pt modelId="{08D8B32B-7A8A-4448-BF0C-FC5FBB21A90C}" type="pres">
      <dgm:prSet presAssocID="{3EAD59D2-345B-4A39-847F-3A6B802EBF62}" presName="conn" presStyleLbl="parChTrans1D2" presStyleIdx="0" presStyleCnt="1"/>
      <dgm:spPr/>
    </dgm:pt>
    <dgm:pt modelId="{16EA86BC-052A-4B8D-961B-40696B7058B2}" type="pres">
      <dgm:prSet presAssocID="{3EAD59D2-345B-4A39-847F-3A6B802EBF62}" presName="extraNode" presStyleLbl="node1" presStyleIdx="0" presStyleCnt="3"/>
      <dgm:spPr/>
    </dgm:pt>
    <dgm:pt modelId="{BA2254C2-D5D3-4A90-960E-CD5C871BB3D1}" type="pres">
      <dgm:prSet presAssocID="{3EAD59D2-345B-4A39-847F-3A6B802EBF62}" presName="dstNode" presStyleLbl="node1" presStyleIdx="0" presStyleCnt="3"/>
      <dgm:spPr/>
    </dgm:pt>
    <dgm:pt modelId="{BA9A1AEF-3011-49A0-AD1E-DC8B5B910F0A}" type="pres">
      <dgm:prSet presAssocID="{C21C4066-814E-4BAB-8AF1-45B797AEEAE9}" presName="text_1" presStyleLbl="node1" presStyleIdx="0" presStyleCnt="3">
        <dgm:presLayoutVars>
          <dgm:bulletEnabled val="1"/>
        </dgm:presLayoutVars>
      </dgm:prSet>
      <dgm:spPr/>
    </dgm:pt>
    <dgm:pt modelId="{1C77B137-8CDE-4DD3-8297-455ADC8EBA2A}" type="pres">
      <dgm:prSet presAssocID="{C21C4066-814E-4BAB-8AF1-45B797AEEAE9}" presName="accent_1" presStyleCnt="0"/>
      <dgm:spPr/>
    </dgm:pt>
    <dgm:pt modelId="{C216992C-3233-4845-A735-88F5F0BA127A}" type="pres">
      <dgm:prSet presAssocID="{C21C4066-814E-4BAB-8AF1-45B797AEEAE9}" presName="accentRepeatNode" presStyleLbl="solidFgAcc1" presStyleIdx="0" presStyleCnt="3"/>
      <dgm:spPr>
        <a:solidFill>
          <a:srgbClr val="0070C0"/>
        </a:solidFill>
        <a:ln>
          <a:solidFill>
            <a:srgbClr val="0070C0"/>
          </a:solidFill>
        </a:ln>
      </dgm:spPr>
    </dgm:pt>
    <dgm:pt modelId="{62BC67F2-F0AF-47DB-97CE-A7F4E1FB05A2}" type="pres">
      <dgm:prSet presAssocID="{C3FC8C37-FAA5-4FEE-A322-38F3760CBFC3}" presName="text_2" presStyleLbl="node1" presStyleIdx="1" presStyleCnt="3">
        <dgm:presLayoutVars>
          <dgm:bulletEnabled val="1"/>
        </dgm:presLayoutVars>
      </dgm:prSet>
      <dgm:spPr/>
    </dgm:pt>
    <dgm:pt modelId="{017BA9F1-A096-485F-B899-ECEFE301C207}" type="pres">
      <dgm:prSet presAssocID="{C3FC8C37-FAA5-4FEE-A322-38F3760CBFC3}" presName="accent_2" presStyleCnt="0"/>
      <dgm:spPr/>
    </dgm:pt>
    <dgm:pt modelId="{90903004-6546-4EE6-BB7C-E5924FC83544}" type="pres">
      <dgm:prSet presAssocID="{C3FC8C37-FAA5-4FEE-A322-38F3760CBFC3}" presName="accentRepeatNode" presStyleLbl="solidFgAcc1" presStyleIdx="1" presStyleCnt="3"/>
      <dgm:spPr>
        <a:solidFill>
          <a:srgbClr val="0070C0"/>
        </a:solidFill>
        <a:ln>
          <a:solidFill>
            <a:srgbClr val="0070C0"/>
          </a:solidFill>
        </a:ln>
      </dgm:spPr>
    </dgm:pt>
    <dgm:pt modelId="{7CBC2A38-F9D4-41E3-AB19-3C4C922A3B17}" type="pres">
      <dgm:prSet presAssocID="{D69FF1B4-E294-41DB-AEF6-8D68BFE047BB}" presName="text_3" presStyleLbl="node1" presStyleIdx="2" presStyleCnt="3">
        <dgm:presLayoutVars>
          <dgm:bulletEnabled val="1"/>
        </dgm:presLayoutVars>
      </dgm:prSet>
      <dgm:spPr/>
    </dgm:pt>
    <dgm:pt modelId="{13935A71-7F61-4D33-9709-09916C2BB234}" type="pres">
      <dgm:prSet presAssocID="{D69FF1B4-E294-41DB-AEF6-8D68BFE047BB}" presName="accent_3" presStyleCnt="0"/>
      <dgm:spPr/>
    </dgm:pt>
    <dgm:pt modelId="{6B2EEC0D-08B0-4EC0-B45D-052895334C7F}" type="pres">
      <dgm:prSet presAssocID="{D69FF1B4-E294-41DB-AEF6-8D68BFE047BB}" presName="accentRepeatNode" presStyleLbl="solidFgAcc1" presStyleIdx="2" presStyleCnt="3"/>
      <dgm:spPr>
        <a:solidFill>
          <a:srgbClr val="0070C0"/>
        </a:solidFill>
        <a:ln>
          <a:solidFill>
            <a:srgbClr val="0070C0"/>
          </a:solidFill>
        </a:ln>
      </dgm:spPr>
    </dgm:pt>
  </dgm:ptLst>
  <dgm:cxnLst>
    <dgm:cxn modelId="{CAEC5B01-8D47-4252-AC38-608455204625}" type="presOf" srcId="{D69FF1B4-E294-41DB-AEF6-8D68BFE047BB}" destId="{7CBC2A38-F9D4-41E3-AB19-3C4C922A3B17}" srcOrd="0" destOrd="0" presId="urn:microsoft.com/office/officeart/2008/layout/VerticalCurvedList"/>
    <dgm:cxn modelId="{2CAB330E-1D86-44C6-AE44-B93BB6496E51}" type="presOf" srcId="{3EAD59D2-345B-4A39-847F-3A6B802EBF62}" destId="{D63582F3-456C-4BCF-A942-63580A1D6B8A}" srcOrd="0" destOrd="0" presId="urn:microsoft.com/office/officeart/2008/layout/VerticalCurvedList"/>
    <dgm:cxn modelId="{B5995531-9A0F-4911-87CB-0EE7ACB9DCEB}" type="presOf" srcId="{C4F573B6-A587-41A3-B07D-775B639191EC}" destId="{08D8B32B-7A8A-4448-BF0C-FC5FBB21A90C}" srcOrd="0" destOrd="0" presId="urn:microsoft.com/office/officeart/2008/layout/VerticalCurvedList"/>
    <dgm:cxn modelId="{37A19680-EB6F-435B-8A22-563E1A19B208}" type="presOf" srcId="{C21C4066-814E-4BAB-8AF1-45B797AEEAE9}" destId="{BA9A1AEF-3011-49A0-AD1E-DC8B5B910F0A}" srcOrd="0" destOrd="0" presId="urn:microsoft.com/office/officeart/2008/layout/VerticalCurvedList"/>
    <dgm:cxn modelId="{519899BA-57C7-460F-8860-153F6EDF9CB0}" type="presOf" srcId="{C3FC8C37-FAA5-4FEE-A322-38F3760CBFC3}" destId="{62BC67F2-F0AF-47DB-97CE-A7F4E1FB05A2}" srcOrd="0" destOrd="0" presId="urn:microsoft.com/office/officeart/2008/layout/VerticalCurvedList"/>
    <dgm:cxn modelId="{A5576DCC-5B7B-44E8-BE87-8A962BDC4E66}" srcId="{3EAD59D2-345B-4A39-847F-3A6B802EBF62}" destId="{C21C4066-814E-4BAB-8AF1-45B797AEEAE9}" srcOrd="0" destOrd="0" parTransId="{DAB4C908-67C2-478C-960F-7D1AAF143A0C}" sibTransId="{C4F573B6-A587-41A3-B07D-775B639191EC}"/>
    <dgm:cxn modelId="{B1B9FFF0-4077-48F9-89A7-6BB5B477DBAA}" srcId="{3EAD59D2-345B-4A39-847F-3A6B802EBF62}" destId="{D69FF1B4-E294-41DB-AEF6-8D68BFE047BB}" srcOrd="2" destOrd="0" parTransId="{09730B96-A8AB-451C-97F0-6EE357835903}" sibTransId="{7641F852-9142-4877-83B4-D0AC2FD68E9A}"/>
    <dgm:cxn modelId="{85BC39F6-3275-43F8-A791-5FE157229261}" srcId="{3EAD59D2-345B-4A39-847F-3A6B802EBF62}" destId="{C3FC8C37-FAA5-4FEE-A322-38F3760CBFC3}" srcOrd="1" destOrd="0" parTransId="{E4A84D83-422E-4BE3-80FA-9EE46E5E2758}" sibTransId="{5156B7BD-67BA-4C1E-AB4F-94FDDF66FF04}"/>
    <dgm:cxn modelId="{AE0387B2-88DA-40C0-BBAA-B5ACB5EFC002}" type="presParOf" srcId="{D63582F3-456C-4BCF-A942-63580A1D6B8A}" destId="{B0ED6073-D532-4F48-912C-6C5C672707F3}" srcOrd="0" destOrd="0" presId="urn:microsoft.com/office/officeart/2008/layout/VerticalCurvedList"/>
    <dgm:cxn modelId="{11AA37EA-0566-4F99-BBEB-AB85DAB3DC8E}" type="presParOf" srcId="{B0ED6073-D532-4F48-912C-6C5C672707F3}" destId="{36998EE0-349B-42CC-A776-A1C7F4084F82}" srcOrd="0" destOrd="0" presId="urn:microsoft.com/office/officeart/2008/layout/VerticalCurvedList"/>
    <dgm:cxn modelId="{4ECC8118-EA92-4B07-9221-15F3DC9C8630}" type="presParOf" srcId="{36998EE0-349B-42CC-A776-A1C7F4084F82}" destId="{868B4033-9813-4682-B6A1-966F839DF5BE}" srcOrd="0" destOrd="0" presId="urn:microsoft.com/office/officeart/2008/layout/VerticalCurvedList"/>
    <dgm:cxn modelId="{89E1EDCE-C531-4B8A-9436-F344CD43CDDC}" type="presParOf" srcId="{36998EE0-349B-42CC-A776-A1C7F4084F82}" destId="{08D8B32B-7A8A-4448-BF0C-FC5FBB21A90C}" srcOrd="1" destOrd="0" presId="urn:microsoft.com/office/officeart/2008/layout/VerticalCurvedList"/>
    <dgm:cxn modelId="{73EC5BD6-F569-4F82-A11F-B5076FA3A63E}" type="presParOf" srcId="{36998EE0-349B-42CC-A776-A1C7F4084F82}" destId="{16EA86BC-052A-4B8D-961B-40696B7058B2}" srcOrd="2" destOrd="0" presId="urn:microsoft.com/office/officeart/2008/layout/VerticalCurvedList"/>
    <dgm:cxn modelId="{C867751F-C7E4-4B51-8368-2C3B21D6C23E}" type="presParOf" srcId="{36998EE0-349B-42CC-A776-A1C7F4084F82}" destId="{BA2254C2-D5D3-4A90-960E-CD5C871BB3D1}" srcOrd="3" destOrd="0" presId="urn:microsoft.com/office/officeart/2008/layout/VerticalCurvedList"/>
    <dgm:cxn modelId="{BCB35890-C564-4660-AE97-E0DF41729680}" type="presParOf" srcId="{B0ED6073-D532-4F48-912C-6C5C672707F3}" destId="{BA9A1AEF-3011-49A0-AD1E-DC8B5B910F0A}" srcOrd="1" destOrd="0" presId="urn:microsoft.com/office/officeart/2008/layout/VerticalCurvedList"/>
    <dgm:cxn modelId="{06AE6719-796A-4CA4-BA15-112A6299DA9A}" type="presParOf" srcId="{B0ED6073-D532-4F48-912C-6C5C672707F3}" destId="{1C77B137-8CDE-4DD3-8297-455ADC8EBA2A}" srcOrd="2" destOrd="0" presId="urn:microsoft.com/office/officeart/2008/layout/VerticalCurvedList"/>
    <dgm:cxn modelId="{3A62C3BA-5637-445B-9BB8-60D0C9AC4A24}" type="presParOf" srcId="{1C77B137-8CDE-4DD3-8297-455ADC8EBA2A}" destId="{C216992C-3233-4845-A735-88F5F0BA127A}" srcOrd="0" destOrd="0" presId="urn:microsoft.com/office/officeart/2008/layout/VerticalCurvedList"/>
    <dgm:cxn modelId="{B8808B18-8928-4801-B220-C1AA223442E6}" type="presParOf" srcId="{B0ED6073-D532-4F48-912C-6C5C672707F3}" destId="{62BC67F2-F0AF-47DB-97CE-A7F4E1FB05A2}" srcOrd="3" destOrd="0" presId="urn:microsoft.com/office/officeart/2008/layout/VerticalCurvedList"/>
    <dgm:cxn modelId="{A12C8627-B12F-43C6-8BAA-747F81D18EC9}" type="presParOf" srcId="{B0ED6073-D532-4F48-912C-6C5C672707F3}" destId="{017BA9F1-A096-485F-B899-ECEFE301C207}" srcOrd="4" destOrd="0" presId="urn:microsoft.com/office/officeart/2008/layout/VerticalCurvedList"/>
    <dgm:cxn modelId="{C94DD277-7FE8-4F6F-9F1E-5CF389F19B5A}" type="presParOf" srcId="{017BA9F1-A096-485F-B899-ECEFE301C207}" destId="{90903004-6546-4EE6-BB7C-E5924FC83544}" srcOrd="0" destOrd="0" presId="urn:microsoft.com/office/officeart/2008/layout/VerticalCurvedList"/>
    <dgm:cxn modelId="{244A59C4-5E7B-400C-9B84-E10BFD6578C2}" type="presParOf" srcId="{B0ED6073-D532-4F48-912C-6C5C672707F3}" destId="{7CBC2A38-F9D4-41E3-AB19-3C4C922A3B17}" srcOrd="5" destOrd="0" presId="urn:microsoft.com/office/officeart/2008/layout/VerticalCurvedList"/>
    <dgm:cxn modelId="{1EDDFAA0-96EE-4CEA-B259-90CF78BF1149}" type="presParOf" srcId="{B0ED6073-D532-4F48-912C-6C5C672707F3}" destId="{13935A71-7F61-4D33-9709-09916C2BB234}" srcOrd="6" destOrd="0" presId="urn:microsoft.com/office/officeart/2008/layout/VerticalCurvedList"/>
    <dgm:cxn modelId="{3438E608-D652-4297-8625-D026C9BF59F5}" type="presParOf" srcId="{13935A71-7F61-4D33-9709-09916C2BB234}" destId="{6B2EEC0D-08B0-4EC0-B45D-052895334C7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AD59D2-345B-4A39-847F-3A6B802EBF6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2CA0CB91-79FB-4FB7-A2CF-2D2870439640}">
      <dgm:prSet phldrT="[Texte]" custT="1"/>
      <dgm:spPr>
        <a:noFill/>
      </dgm:spPr>
      <dgm:t>
        <a:bodyPr/>
        <a:lstStyle/>
        <a:p>
          <a:r>
            <a:rPr lang="fr-FR" sz="1400" dirty="0">
              <a:solidFill>
                <a:schemeClr val="tx1"/>
              </a:solidFill>
            </a:rPr>
            <a:t>Orienter résolument et prioritairement la politique régionale de santé vers</a:t>
          </a:r>
          <a:r>
            <a:rPr lang="fr-FR" sz="1400" b="1" dirty="0">
              <a:solidFill>
                <a:schemeClr val="tx1"/>
              </a:solidFill>
            </a:rPr>
            <a:t> la prévention </a:t>
          </a:r>
          <a:r>
            <a:rPr lang="fr-FR" sz="1400" dirty="0">
              <a:solidFill>
                <a:schemeClr val="tx1"/>
              </a:solidFill>
            </a:rPr>
            <a:t>dans une démarche de</a:t>
          </a:r>
          <a:r>
            <a:rPr lang="fr-FR" sz="1400" b="1" dirty="0">
              <a:solidFill>
                <a:schemeClr val="tx1"/>
              </a:solidFill>
            </a:rPr>
            <a:t> promotion de la santé</a:t>
          </a:r>
        </a:p>
      </dgm:t>
    </dgm:pt>
    <dgm:pt modelId="{0EE66B2F-A4FA-4F14-B1F9-FACF6494E9A1}" type="parTrans" cxnId="{7EFF1863-693A-4911-B113-2D4907BB5964}">
      <dgm:prSet/>
      <dgm:spPr/>
      <dgm:t>
        <a:bodyPr/>
        <a:lstStyle/>
        <a:p>
          <a:endParaRPr lang="fr-FR" sz="1200"/>
        </a:p>
      </dgm:t>
    </dgm:pt>
    <dgm:pt modelId="{5F32E93E-BD61-4D6B-A66B-33983A70AA71}" type="sibTrans" cxnId="{7EFF1863-693A-4911-B113-2D4907BB5964}">
      <dgm:prSet/>
      <dgm:spPr/>
      <dgm:t>
        <a:bodyPr/>
        <a:lstStyle/>
        <a:p>
          <a:endParaRPr lang="fr-FR" sz="1200"/>
        </a:p>
      </dgm:t>
    </dgm:pt>
    <dgm:pt modelId="{7D602BCA-D32C-42D1-9206-D68D4B739C55}">
      <dgm:prSet phldrT="[Texte]" custT="1"/>
      <dgm:spPr>
        <a:noFill/>
        <a:ln>
          <a:noFill/>
        </a:ln>
      </dgm:spPr>
      <dgm:t>
        <a:bodyPr/>
        <a:lstStyle/>
        <a:p>
          <a:r>
            <a:rPr lang="fr-FR" sz="1400" dirty="0">
              <a:solidFill>
                <a:schemeClr val="tx1"/>
              </a:solidFill>
            </a:rPr>
            <a:t>Renforcer et structurer </a:t>
          </a:r>
          <a:r>
            <a:rPr lang="fr-FR" sz="1400" b="1" dirty="0">
              <a:solidFill>
                <a:schemeClr val="tx1"/>
              </a:solidFill>
            </a:rPr>
            <a:t>l’offre de soins de proximité</a:t>
          </a:r>
        </a:p>
      </dgm:t>
    </dgm:pt>
    <dgm:pt modelId="{AE299E98-8305-487C-AD2E-1E37E5D7B8D7}" type="parTrans" cxnId="{7C27456E-C03A-40EF-8F36-9E071CA07466}">
      <dgm:prSet/>
      <dgm:spPr/>
      <dgm:t>
        <a:bodyPr/>
        <a:lstStyle/>
        <a:p>
          <a:endParaRPr lang="fr-FR" sz="1200"/>
        </a:p>
      </dgm:t>
    </dgm:pt>
    <dgm:pt modelId="{DBC61B50-5541-4F15-AB03-84D6D282CEE2}" type="sibTrans" cxnId="{7C27456E-C03A-40EF-8F36-9E071CA07466}">
      <dgm:prSet/>
      <dgm:spPr/>
      <dgm:t>
        <a:bodyPr/>
        <a:lstStyle/>
        <a:p>
          <a:endParaRPr lang="fr-FR" sz="1200"/>
        </a:p>
      </dgm:t>
    </dgm:pt>
    <dgm:pt modelId="{E52FEB7A-B868-4D55-8901-DD612C644432}">
      <dgm:prSet phldrT="[Texte]" custT="1"/>
      <dgm:spPr>
        <a:noFill/>
        <a:ln>
          <a:noFill/>
        </a:ln>
      </dgm:spPr>
      <dgm:t>
        <a:bodyPr/>
        <a:lstStyle/>
        <a:p>
          <a:r>
            <a:rPr lang="fr-FR" sz="1400" dirty="0">
              <a:solidFill>
                <a:schemeClr val="tx1"/>
              </a:solidFill>
            </a:rPr>
            <a:t>Faire évoluer le système dans </a:t>
          </a:r>
          <a:r>
            <a:rPr lang="fr-FR" sz="1400" b="1" dirty="0">
              <a:solidFill>
                <a:schemeClr val="tx1"/>
              </a:solidFill>
            </a:rPr>
            <a:t>une logique de parcours</a:t>
          </a:r>
        </a:p>
      </dgm:t>
    </dgm:pt>
    <dgm:pt modelId="{D0695D28-7F77-4980-A9EC-ED8E7BDC07D1}" type="parTrans" cxnId="{415FB57A-50C0-4765-B3D6-37E81BF5E21B}">
      <dgm:prSet/>
      <dgm:spPr/>
      <dgm:t>
        <a:bodyPr/>
        <a:lstStyle/>
        <a:p>
          <a:endParaRPr lang="fr-FR" sz="1200"/>
        </a:p>
      </dgm:t>
    </dgm:pt>
    <dgm:pt modelId="{45F53D87-ACB4-4662-990D-9BAB5D2C3464}" type="sibTrans" cxnId="{415FB57A-50C0-4765-B3D6-37E81BF5E21B}">
      <dgm:prSet/>
      <dgm:spPr/>
      <dgm:t>
        <a:bodyPr/>
        <a:lstStyle/>
        <a:p>
          <a:endParaRPr lang="fr-FR" sz="1200"/>
        </a:p>
      </dgm:t>
    </dgm:pt>
    <dgm:pt modelId="{FD0A59A6-5BB3-429D-A7BD-EDF94A8ADB88}">
      <dgm:prSet phldrT="[Texte]" custT="1"/>
      <dgm:spPr>
        <a:noFill/>
      </dgm:spPr>
      <dgm:t>
        <a:bodyPr/>
        <a:lstStyle/>
        <a:p>
          <a:r>
            <a:rPr lang="fr-FR" sz="1400" b="0" dirty="0">
              <a:solidFill>
                <a:schemeClr val="tx1"/>
              </a:solidFill>
            </a:rPr>
            <a:t>Améliorer l’accès aux soins et </a:t>
          </a:r>
          <a:r>
            <a:rPr lang="fr-FR" sz="1400" b="1" dirty="0">
              <a:solidFill>
                <a:schemeClr val="tx1"/>
              </a:solidFill>
            </a:rPr>
            <a:t>l’autonomie</a:t>
          </a:r>
          <a:r>
            <a:rPr lang="fr-FR" sz="1400" b="0" dirty="0">
              <a:solidFill>
                <a:schemeClr val="tx1"/>
              </a:solidFill>
            </a:rPr>
            <a:t> des personnes en situation de handicap, des personnes âgées et des personnes en situation fragile dans </a:t>
          </a:r>
          <a:r>
            <a:rPr lang="fr-FR" sz="1400" b="1" dirty="0">
              <a:solidFill>
                <a:schemeClr val="tx1"/>
              </a:solidFill>
            </a:rPr>
            <a:t>une logique inclusive</a:t>
          </a:r>
        </a:p>
      </dgm:t>
    </dgm:pt>
    <dgm:pt modelId="{190BBE87-E36D-4757-ADBC-99981AFCA238}" type="parTrans" cxnId="{E0618E7D-BC74-43F4-A536-F8E19AFA70D2}">
      <dgm:prSet/>
      <dgm:spPr/>
      <dgm:t>
        <a:bodyPr/>
        <a:lstStyle/>
        <a:p>
          <a:endParaRPr lang="fr-FR" sz="1200"/>
        </a:p>
      </dgm:t>
    </dgm:pt>
    <dgm:pt modelId="{4B070FA2-7984-4F9E-96ED-664D52B96059}" type="sibTrans" cxnId="{E0618E7D-BC74-43F4-A536-F8E19AFA70D2}">
      <dgm:prSet/>
      <dgm:spPr/>
      <dgm:t>
        <a:bodyPr/>
        <a:lstStyle/>
        <a:p>
          <a:endParaRPr lang="fr-FR" sz="1200"/>
        </a:p>
      </dgm:t>
    </dgm:pt>
    <dgm:pt modelId="{20EBD665-EAF3-491B-9997-415815DB95DF}">
      <dgm:prSet phldrT="[Texte]" custT="1"/>
      <dgm:spPr>
        <a:noFill/>
        <a:ln>
          <a:noFill/>
        </a:ln>
      </dgm:spPr>
      <dgm:t>
        <a:bodyPr/>
        <a:lstStyle/>
        <a:p>
          <a:r>
            <a:rPr lang="fr-FR" sz="1400" dirty="0">
              <a:solidFill>
                <a:schemeClr val="tx1"/>
              </a:solidFill>
            </a:rPr>
            <a:t>Développer les actions de </a:t>
          </a:r>
          <a:r>
            <a:rPr lang="fr-FR" sz="1400" b="1" dirty="0">
              <a:solidFill>
                <a:schemeClr val="tx1"/>
              </a:solidFill>
            </a:rPr>
            <a:t>qualité, de pertinence et d’efficience des soins</a:t>
          </a:r>
        </a:p>
      </dgm:t>
    </dgm:pt>
    <dgm:pt modelId="{72D850E0-2FA6-4A64-842A-98417095BE74}" type="parTrans" cxnId="{BCE5A495-87F1-467A-A093-8768042294D3}">
      <dgm:prSet/>
      <dgm:spPr/>
      <dgm:t>
        <a:bodyPr/>
        <a:lstStyle/>
        <a:p>
          <a:endParaRPr lang="fr-FR" sz="1200"/>
        </a:p>
      </dgm:t>
    </dgm:pt>
    <dgm:pt modelId="{412CBC3F-2FDE-40F5-9444-12A5D119A9AD}" type="sibTrans" cxnId="{BCE5A495-87F1-467A-A093-8768042294D3}">
      <dgm:prSet/>
      <dgm:spPr/>
      <dgm:t>
        <a:bodyPr/>
        <a:lstStyle/>
        <a:p>
          <a:endParaRPr lang="fr-FR" sz="1200"/>
        </a:p>
      </dgm:t>
    </dgm:pt>
    <dgm:pt modelId="{CD488EC4-02B4-4738-9015-08C4731184E1}">
      <dgm:prSet phldrT="[Texte]" custT="1"/>
      <dgm:spPr>
        <a:noFill/>
        <a:ln>
          <a:noFill/>
        </a:ln>
      </dgm:spPr>
      <dgm:t>
        <a:bodyPr/>
        <a:lstStyle/>
        <a:p>
          <a:r>
            <a:rPr lang="fr-FR" sz="1400" dirty="0">
              <a:solidFill>
                <a:schemeClr val="tx1"/>
              </a:solidFill>
            </a:rPr>
            <a:t>Adapter la politique de </a:t>
          </a:r>
          <a:r>
            <a:rPr lang="fr-FR" sz="1400" b="1" dirty="0">
              <a:solidFill>
                <a:schemeClr val="tx1"/>
              </a:solidFill>
            </a:rPr>
            <a:t>ressources humaines en santé</a:t>
          </a:r>
        </a:p>
      </dgm:t>
    </dgm:pt>
    <dgm:pt modelId="{767F8D8A-C109-4E56-8C95-BCC971DD9D84}" type="parTrans" cxnId="{DBF78480-7AA1-47DD-8FFE-D5F880ADBC25}">
      <dgm:prSet/>
      <dgm:spPr/>
      <dgm:t>
        <a:bodyPr/>
        <a:lstStyle/>
        <a:p>
          <a:endParaRPr lang="fr-FR" sz="1200"/>
        </a:p>
      </dgm:t>
    </dgm:pt>
    <dgm:pt modelId="{763F9E97-FFEC-4058-A8BD-35B53AC601CB}" type="sibTrans" cxnId="{DBF78480-7AA1-47DD-8FFE-D5F880ADBC25}">
      <dgm:prSet/>
      <dgm:spPr/>
      <dgm:t>
        <a:bodyPr/>
        <a:lstStyle/>
        <a:p>
          <a:endParaRPr lang="fr-FR" sz="1200"/>
        </a:p>
      </dgm:t>
    </dgm:pt>
    <dgm:pt modelId="{AEC32197-DFB4-4146-8720-35CA587F660B}">
      <dgm:prSet phldrT="[Texte]" custT="1"/>
      <dgm:spPr>
        <a:noFill/>
        <a:ln>
          <a:noFill/>
        </a:ln>
      </dgm:spPr>
      <dgm:t>
        <a:bodyPr/>
        <a:lstStyle/>
        <a:p>
          <a:r>
            <a:rPr lang="fr-FR" sz="1400" dirty="0">
              <a:solidFill>
                <a:schemeClr val="tx1"/>
              </a:solidFill>
            </a:rPr>
            <a:t>Développer </a:t>
          </a:r>
          <a:r>
            <a:rPr lang="fr-FR" sz="1400" b="1" dirty="0">
              <a:solidFill>
                <a:schemeClr val="tx1"/>
              </a:solidFill>
            </a:rPr>
            <a:t>une politique d’innovation </a:t>
          </a:r>
          <a:r>
            <a:rPr lang="fr-FR" sz="1400" dirty="0">
              <a:solidFill>
                <a:schemeClr val="tx1"/>
              </a:solidFill>
            </a:rPr>
            <a:t>accompagnant les transformations du système de santé</a:t>
          </a:r>
        </a:p>
      </dgm:t>
    </dgm:pt>
    <dgm:pt modelId="{ABFA845A-1371-4D51-9C4D-F71E135C7CBA}" type="parTrans" cxnId="{B16E9627-4FBA-4C51-B4D0-4AE60A1F1D00}">
      <dgm:prSet/>
      <dgm:spPr/>
      <dgm:t>
        <a:bodyPr/>
        <a:lstStyle/>
        <a:p>
          <a:endParaRPr lang="fr-FR" sz="1200"/>
        </a:p>
      </dgm:t>
    </dgm:pt>
    <dgm:pt modelId="{5B44103A-F5D7-4F31-9F98-48A61E9C08B4}" type="sibTrans" cxnId="{B16E9627-4FBA-4C51-B4D0-4AE60A1F1D00}">
      <dgm:prSet/>
      <dgm:spPr/>
      <dgm:t>
        <a:bodyPr/>
        <a:lstStyle/>
        <a:p>
          <a:endParaRPr lang="fr-FR" sz="1200"/>
        </a:p>
      </dgm:t>
    </dgm:pt>
    <dgm:pt modelId="{D63582F3-456C-4BCF-A942-63580A1D6B8A}" type="pres">
      <dgm:prSet presAssocID="{3EAD59D2-345B-4A39-847F-3A6B802EBF62}" presName="Name0" presStyleCnt="0">
        <dgm:presLayoutVars>
          <dgm:chMax val="7"/>
          <dgm:chPref val="7"/>
          <dgm:dir/>
        </dgm:presLayoutVars>
      </dgm:prSet>
      <dgm:spPr/>
    </dgm:pt>
    <dgm:pt modelId="{B0ED6073-D532-4F48-912C-6C5C672707F3}" type="pres">
      <dgm:prSet presAssocID="{3EAD59D2-345B-4A39-847F-3A6B802EBF62}" presName="Name1" presStyleCnt="0"/>
      <dgm:spPr/>
    </dgm:pt>
    <dgm:pt modelId="{36998EE0-349B-42CC-A776-A1C7F4084F82}" type="pres">
      <dgm:prSet presAssocID="{3EAD59D2-345B-4A39-847F-3A6B802EBF62}" presName="cycle" presStyleCnt="0"/>
      <dgm:spPr/>
    </dgm:pt>
    <dgm:pt modelId="{868B4033-9813-4682-B6A1-966F839DF5BE}" type="pres">
      <dgm:prSet presAssocID="{3EAD59D2-345B-4A39-847F-3A6B802EBF62}" presName="srcNode" presStyleLbl="node1" presStyleIdx="0" presStyleCnt="7"/>
      <dgm:spPr/>
    </dgm:pt>
    <dgm:pt modelId="{08D8B32B-7A8A-4448-BF0C-FC5FBB21A90C}" type="pres">
      <dgm:prSet presAssocID="{3EAD59D2-345B-4A39-847F-3A6B802EBF62}" presName="conn" presStyleLbl="parChTrans1D2" presStyleIdx="0" presStyleCnt="1"/>
      <dgm:spPr/>
    </dgm:pt>
    <dgm:pt modelId="{16EA86BC-052A-4B8D-961B-40696B7058B2}" type="pres">
      <dgm:prSet presAssocID="{3EAD59D2-345B-4A39-847F-3A6B802EBF62}" presName="extraNode" presStyleLbl="node1" presStyleIdx="0" presStyleCnt="7"/>
      <dgm:spPr/>
    </dgm:pt>
    <dgm:pt modelId="{BA2254C2-D5D3-4A90-960E-CD5C871BB3D1}" type="pres">
      <dgm:prSet presAssocID="{3EAD59D2-345B-4A39-847F-3A6B802EBF62}" presName="dstNode" presStyleLbl="node1" presStyleIdx="0" presStyleCnt="7"/>
      <dgm:spPr/>
    </dgm:pt>
    <dgm:pt modelId="{4912E8F3-66E2-4B1E-A334-87AE68E98C3E}" type="pres">
      <dgm:prSet presAssocID="{2CA0CB91-79FB-4FB7-A2CF-2D2870439640}" presName="text_1" presStyleLbl="node1" presStyleIdx="0" presStyleCnt="7" custScaleX="96513">
        <dgm:presLayoutVars>
          <dgm:bulletEnabled val="1"/>
        </dgm:presLayoutVars>
      </dgm:prSet>
      <dgm:spPr/>
    </dgm:pt>
    <dgm:pt modelId="{7F51AC3B-D71E-450A-BECC-4E76782EE8EA}" type="pres">
      <dgm:prSet presAssocID="{2CA0CB91-79FB-4FB7-A2CF-2D2870439640}" presName="accent_1" presStyleCnt="0"/>
      <dgm:spPr/>
    </dgm:pt>
    <dgm:pt modelId="{DA5ECB81-087D-4D0A-BB07-4279800ED6EB}" type="pres">
      <dgm:prSet presAssocID="{2CA0CB91-79FB-4FB7-A2CF-2D2870439640}" presName="accentRepeatNode" presStyleLbl="solidFgAcc1" presStyleIdx="0" presStyleCnt="7"/>
      <dgm:spPr>
        <a:solidFill>
          <a:srgbClr val="99CC00"/>
        </a:solidFill>
        <a:ln>
          <a:solidFill>
            <a:srgbClr val="99CC00"/>
          </a:solidFill>
        </a:ln>
      </dgm:spPr>
    </dgm:pt>
    <dgm:pt modelId="{8AC359C7-C3FA-4E0D-80E0-A2518679287C}" type="pres">
      <dgm:prSet presAssocID="{7D602BCA-D32C-42D1-9206-D68D4B739C55}" presName="text_2" presStyleLbl="node1" presStyleIdx="1" presStyleCnt="7" custLinFactNeighborY="7989">
        <dgm:presLayoutVars>
          <dgm:bulletEnabled val="1"/>
        </dgm:presLayoutVars>
      </dgm:prSet>
      <dgm:spPr/>
    </dgm:pt>
    <dgm:pt modelId="{3C99BEC1-8902-43C7-991A-3AFB8575D15D}" type="pres">
      <dgm:prSet presAssocID="{7D602BCA-D32C-42D1-9206-D68D4B739C55}" presName="accent_2" presStyleCnt="0"/>
      <dgm:spPr/>
    </dgm:pt>
    <dgm:pt modelId="{737248CE-C15D-422F-92D5-18531D9FDC72}" type="pres">
      <dgm:prSet presAssocID="{7D602BCA-D32C-42D1-9206-D68D4B739C55}" presName="accentRepeatNode" presStyleLbl="solidFgAcc1" presStyleIdx="1" presStyleCnt="7"/>
      <dgm:spPr>
        <a:solidFill>
          <a:srgbClr val="99CC00"/>
        </a:solidFill>
        <a:ln>
          <a:solidFill>
            <a:srgbClr val="99CC00"/>
          </a:solidFill>
        </a:ln>
      </dgm:spPr>
    </dgm:pt>
    <dgm:pt modelId="{03759AAC-26DC-47B6-970A-623472E39895}" type="pres">
      <dgm:prSet presAssocID="{E52FEB7A-B868-4D55-8901-DD612C644432}" presName="text_3" presStyleLbl="node1" presStyleIdx="2" presStyleCnt="7" custLinFactNeighborY="-12647">
        <dgm:presLayoutVars>
          <dgm:bulletEnabled val="1"/>
        </dgm:presLayoutVars>
      </dgm:prSet>
      <dgm:spPr/>
    </dgm:pt>
    <dgm:pt modelId="{7A06AF45-9664-4A1E-972B-9C9188473FC9}" type="pres">
      <dgm:prSet presAssocID="{E52FEB7A-B868-4D55-8901-DD612C644432}" presName="accent_3" presStyleCnt="0"/>
      <dgm:spPr/>
    </dgm:pt>
    <dgm:pt modelId="{291A62B2-FB30-445C-B98F-99FDB04B9334}" type="pres">
      <dgm:prSet presAssocID="{E52FEB7A-B868-4D55-8901-DD612C644432}" presName="accentRepeatNode" presStyleLbl="solidFgAcc1" presStyleIdx="2" presStyleCnt="7"/>
      <dgm:spPr>
        <a:solidFill>
          <a:srgbClr val="99CC00"/>
        </a:solidFill>
        <a:ln>
          <a:solidFill>
            <a:srgbClr val="99CC00"/>
          </a:solidFill>
        </a:ln>
      </dgm:spPr>
    </dgm:pt>
    <dgm:pt modelId="{F9DDA66A-7B73-41B9-9047-3B9720B14CBD}" type="pres">
      <dgm:prSet presAssocID="{FD0A59A6-5BB3-429D-A7BD-EDF94A8ADB88}" presName="text_4" presStyleLbl="node1" presStyleIdx="3" presStyleCnt="7" custScaleY="161385">
        <dgm:presLayoutVars>
          <dgm:bulletEnabled val="1"/>
        </dgm:presLayoutVars>
      </dgm:prSet>
      <dgm:spPr/>
    </dgm:pt>
    <dgm:pt modelId="{04F14E13-AF54-40DA-ACF3-2CC1544AB75A}" type="pres">
      <dgm:prSet presAssocID="{FD0A59A6-5BB3-429D-A7BD-EDF94A8ADB88}" presName="accent_4" presStyleCnt="0"/>
      <dgm:spPr/>
    </dgm:pt>
    <dgm:pt modelId="{FB4AF60F-0F92-4020-8AF7-77FFED1F8538}" type="pres">
      <dgm:prSet presAssocID="{FD0A59A6-5BB3-429D-A7BD-EDF94A8ADB88}" presName="accentRepeatNode" presStyleLbl="solidFgAcc1" presStyleIdx="3" presStyleCnt="7"/>
      <dgm:spPr>
        <a:solidFill>
          <a:srgbClr val="99CC00"/>
        </a:solidFill>
        <a:ln>
          <a:solidFill>
            <a:srgbClr val="99CC00"/>
          </a:solidFill>
        </a:ln>
      </dgm:spPr>
    </dgm:pt>
    <dgm:pt modelId="{77807E74-3C29-41E2-A802-F6C9F0ADA196}" type="pres">
      <dgm:prSet presAssocID="{20EBD665-EAF3-491B-9997-415815DB95DF}" presName="text_5" presStyleLbl="node1" presStyleIdx="4" presStyleCnt="7" custLinFactNeighborY="24619">
        <dgm:presLayoutVars>
          <dgm:bulletEnabled val="1"/>
        </dgm:presLayoutVars>
      </dgm:prSet>
      <dgm:spPr/>
    </dgm:pt>
    <dgm:pt modelId="{2B10A6EA-21E9-48CC-95CB-FB077369BF0A}" type="pres">
      <dgm:prSet presAssocID="{20EBD665-EAF3-491B-9997-415815DB95DF}" presName="accent_5" presStyleCnt="0"/>
      <dgm:spPr/>
    </dgm:pt>
    <dgm:pt modelId="{8BFA880B-3FF9-4548-BFE1-726FBE740C85}" type="pres">
      <dgm:prSet presAssocID="{20EBD665-EAF3-491B-9997-415815DB95DF}" presName="accentRepeatNode" presStyleLbl="solidFgAcc1" presStyleIdx="4" presStyleCnt="7"/>
      <dgm:spPr>
        <a:solidFill>
          <a:srgbClr val="99CC00"/>
        </a:solidFill>
        <a:ln>
          <a:solidFill>
            <a:srgbClr val="99CC00"/>
          </a:solidFill>
        </a:ln>
      </dgm:spPr>
    </dgm:pt>
    <dgm:pt modelId="{B767DF80-532C-4062-8EED-888E7B8A4C72}" type="pres">
      <dgm:prSet presAssocID="{CD488EC4-02B4-4738-9015-08C4731184E1}" presName="text_6" presStyleLbl="node1" presStyleIdx="5" presStyleCnt="7">
        <dgm:presLayoutVars>
          <dgm:bulletEnabled val="1"/>
        </dgm:presLayoutVars>
      </dgm:prSet>
      <dgm:spPr/>
    </dgm:pt>
    <dgm:pt modelId="{90D2A7EC-EFCC-4955-A346-BCF2F1070814}" type="pres">
      <dgm:prSet presAssocID="{CD488EC4-02B4-4738-9015-08C4731184E1}" presName="accent_6" presStyleCnt="0"/>
      <dgm:spPr/>
    </dgm:pt>
    <dgm:pt modelId="{8A6935FF-B1FA-40AA-BC83-4B318D40818E}" type="pres">
      <dgm:prSet presAssocID="{CD488EC4-02B4-4738-9015-08C4731184E1}" presName="accentRepeatNode" presStyleLbl="solidFgAcc1" presStyleIdx="5" presStyleCnt="7"/>
      <dgm:spPr>
        <a:solidFill>
          <a:srgbClr val="99CC00"/>
        </a:solidFill>
        <a:ln>
          <a:solidFill>
            <a:srgbClr val="99CC00"/>
          </a:solidFill>
        </a:ln>
      </dgm:spPr>
    </dgm:pt>
    <dgm:pt modelId="{36F4D7F8-7B13-461E-9862-524A4EC7FFC2}" type="pres">
      <dgm:prSet presAssocID="{AEC32197-DFB4-4146-8720-35CA587F660B}" presName="text_7" presStyleLbl="node1" presStyleIdx="6" presStyleCnt="7">
        <dgm:presLayoutVars>
          <dgm:bulletEnabled val="1"/>
        </dgm:presLayoutVars>
      </dgm:prSet>
      <dgm:spPr/>
    </dgm:pt>
    <dgm:pt modelId="{B711F1C1-B252-4774-B4CE-545C0393BC4A}" type="pres">
      <dgm:prSet presAssocID="{AEC32197-DFB4-4146-8720-35CA587F660B}" presName="accent_7" presStyleCnt="0"/>
      <dgm:spPr/>
    </dgm:pt>
    <dgm:pt modelId="{E1F2D386-0F43-48E9-B5D9-575E6E1767DF}" type="pres">
      <dgm:prSet presAssocID="{AEC32197-DFB4-4146-8720-35CA587F660B}" presName="accentRepeatNode" presStyleLbl="solidFgAcc1" presStyleIdx="6" presStyleCnt="7"/>
      <dgm:spPr>
        <a:solidFill>
          <a:srgbClr val="99CC00"/>
        </a:solidFill>
        <a:ln>
          <a:solidFill>
            <a:srgbClr val="99CC00"/>
          </a:solidFill>
        </a:ln>
      </dgm:spPr>
    </dgm:pt>
  </dgm:ptLst>
  <dgm:cxnLst>
    <dgm:cxn modelId="{D2CF6F03-05B0-420D-A208-02719D283522}" type="presOf" srcId="{E52FEB7A-B868-4D55-8901-DD612C644432}" destId="{03759AAC-26DC-47B6-970A-623472E39895}" srcOrd="0" destOrd="0" presId="urn:microsoft.com/office/officeart/2008/layout/VerticalCurvedList"/>
    <dgm:cxn modelId="{C8950B04-60A4-491F-9D00-1F2DC69BE5CF}" type="presOf" srcId="{FD0A59A6-5BB3-429D-A7BD-EDF94A8ADB88}" destId="{F9DDA66A-7B73-41B9-9047-3B9720B14CBD}" srcOrd="0" destOrd="0" presId="urn:microsoft.com/office/officeart/2008/layout/VerticalCurvedList"/>
    <dgm:cxn modelId="{AC7C001B-42D8-438E-9215-9B10C792D413}" type="presOf" srcId="{AEC32197-DFB4-4146-8720-35CA587F660B}" destId="{36F4D7F8-7B13-461E-9862-524A4EC7FFC2}" srcOrd="0" destOrd="0" presId="urn:microsoft.com/office/officeart/2008/layout/VerticalCurvedList"/>
    <dgm:cxn modelId="{B16E9627-4FBA-4C51-B4D0-4AE60A1F1D00}" srcId="{3EAD59D2-345B-4A39-847F-3A6B802EBF62}" destId="{AEC32197-DFB4-4146-8720-35CA587F660B}" srcOrd="6" destOrd="0" parTransId="{ABFA845A-1371-4D51-9C4D-F71E135C7CBA}" sibTransId="{5B44103A-F5D7-4F31-9F98-48A61E9C08B4}"/>
    <dgm:cxn modelId="{CD7B2B2E-7841-48C2-BD48-151FC95B039D}" type="presOf" srcId="{20EBD665-EAF3-491B-9997-415815DB95DF}" destId="{77807E74-3C29-41E2-A802-F6C9F0ADA196}" srcOrd="0" destOrd="0" presId="urn:microsoft.com/office/officeart/2008/layout/VerticalCurvedList"/>
    <dgm:cxn modelId="{ED6B102F-CBAF-4378-91AF-6023EF091052}" type="presOf" srcId="{CD488EC4-02B4-4738-9015-08C4731184E1}" destId="{B767DF80-532C-4062-8EED-888E7B8A4C72}" srcOrd="0" destOrd="0" presId="urn:microsoft.com/office/officeart/2008/layout/VerticalCurvedList"/>
    <dgm:cxn modelId="{A3F44440-80DB-467D-8FCB-CB556E0199E7}" type="presOf" srcId="{5F32E93E-BD61-4D6B-A66B-33983A70AA71}" destId="{08D8B32B-7A8A-4448-BF0C-FC5FBB21A90C}" srcOrd="0" destOrd="0" presId="urn:microsoft.com/office/officeart/2008/layout/VerticalCurvedList"/>
    <dgm:cxn modelId="{9D04B861-B207-47E7-98BD-677757C24EA0}" type="presOf" srcId="{2CA0CB91-79FB-4FB7-A2CF-2D2870439640}" destId="{4912E8F3-66E2-4B1E-A334-87AE68E98C3E}" srcOrd="0" destOrd="0" presId="urn:microsoft.com/office/officeart/2008/layout/VerticalCurvedList"/>
    <dgm:cxn modelId="{7EFF1863-693A-4911-B113-2D4907BB5964}" srcId="{3EAD59D2-345B-4A39-847F-3A6B802EBF62}" destId="{2CA0CB91-79FB-4FB7-A2CF-2D2870439640}" srcOrd="0" destOrd="0" parTransId="{0EE66B2F-A4FA-4F14-B1F9-FACF6494E9A1}" sibTransId="{5F32E93E-BD61-4D6B-A66B-33983A70AA71}"/>
    <dgm:cxn modelId="{7C27456E-C03A-40EF-8F36-9E071CA07466}" srcId="{3EAD59D2-345B-4A39-847F-3A6B802EBF62}" destId="{7D602BCA-D32C-42D1-9206-D68D4B739C55}" srcOrd="1" destOrd="0" parTransId="{AE299E98-8305-487C-AD2E-1E37E5D7B8D7}" sibTransId="{DBC61B50-5541-4F15-AB03-84D6D282CEE2}"/>
    <dgm:cxn modelId="{415FB57A-50C0-4765-B3D6-37E81BF5E21B}" srcId="{3EAD59D2-345B-4A39-847F-3A6B802EBF62}" destId="{E52FEB7A-B868-4D55-8901-DD612C644432}" srcOrd="2" destOrd="0" parTransId="{D0695D28-7F77-4980-A9EC-ED8E7BDC07D1}" sibTransId="{45F53D87-ACB4-4662-990D-9BAB5D2C3464}"/>
    <dgm:cxn modelId="{E0618E7D-BC74-43F4-A536-F8E19AFA70D2}" srcId="{3EAD59D2-345B-4A39-847F-3A6B802EBF62}" destId="{FD0A59A6-5BB3-429D-A7BD-EDF94A8ADB88}" srcOrd="3" destOrd="0" parTransId="{190BBE87-E36D-4757-ADBC-99981AFCA238}" sibTransId="{4B070FA2-7984-4F9E-96ED-664D52B96059}"/>
    <dgm:cxn modelId="{DBF78480-7AA1-47DD-8FFE-D5F880ADBC25}" srcId="{3EAD59D2-345B-4A39-847F-3A6B802EBF62}" destId="{CD488EC4-02B4-4738-9015-08C4731184E1}" srcOrd="5" destOrd="0" parTransId="{767F8D8A-C109-4E56-8C95-BCC971DD9D84}" sibTransId="{763F9E97-FFEC-4058-A8BD-35B53AC601CB}"/>
    <dgm:cxn modelId="{BCE5A495-87F1-467A-A093-8768042294D3}" srcId="{3EAD59D2-345B-4A39-847F-3A6B802EBF62}" destId="{20EBD665-EAF3-491B-9997-415815DB95DF}" srcOrd="4" destOrd="0" parTransId="{72D850E0-2FA6-4A64-842A-98417095BE74}" sibTransId="{412CBC3F-2FDE-40F5-9444-12A5D119A9AD}"/>
    <dgm:cxn modelId="{781636B7-9768-4BAE-8568-4BBCBC394911}" type="presOf" srcId="{3EAD59D2-345B-4A39-847F-3A6B802EBF62}" destId="{D63582F3-456C-4BCF-A942-63580A1D6B8A}" srcOrd="0" destOrd="0" presId="urn:microsoft.com/office/officeart/2008/layout/VerticalCurvedList"/>
    <dgm:cxn modelId="{DC59F2E3-C2CF-497A-AE15-20713BDD829D}" type="presOf" srcId="{7D602BCA-D32C-42D1-9206-D68D4B739C55}" destId="{8AC359C7-C3FA-4E0D-80E0-A2518679287C}" srcOrd="0" destOrd="0" presId="urn:microsoft.com/office/officeart/2008/layout/VerticalCurvedList"/>
    <dgm:cxn modelId="{D6814DC5-F49D-49F8-9976-84FF5164E999}" type="presParOf" srcId="{D63582F3-456C-4BCF-A942-63580A1D6B8A}" destId="{B0ED6073-D532-4F48-912C-6C5C672707F3}" srcOrd="0" destOrd="0" presId="urn:microsoft.com/office/officeart/2008/layout/VerticalCurvedList"/>
    <dgm:cxn modelId="{D906F98C-9332-463C-86DE-44FA81777FD6}" type="presParOf" srcId="{B0ED6073-D532-4F48-912C-6C5C672707F3}" destId="{36998EE0-349B-42CC-A776-A1C7F4084F82}" srcOrd="0" destOrd="0" presId="urn:microsoft.com/office/officeart/2008/layout/VerticalCurvedList"/>
    <dgm:cxn modelId="{80F7A389-E9D4-40FA-AA51-3F25AD719A58}" type="presParOf" srcId="{36998EE0-349B-42CC-A776-A1C7F4084F82}" destId="{868B4033-9813-4682-B6A1-966F839DF5BE}" srcOrd="0" destOrd="0" presId="urn:microsoft.com/office/officeart/2008/layout/VerticalCurvedList"/>
    <dgm:cxn modelId="{9A4E738A-329B-47C9-8825-D443D9856AB9}" type="presParOf" srcId="{36998EE0-349B-42CC-A776-A1C7F4084F82}" destId="{08D8B32B-7A8A-4448-BF0C-FC5FBB21A90C}" srcOrd="1" destOrd="0" presId="urn:microsoft.com/office/officeart/2008/layout/VerticalCurvedList"/>
    <dgm:cxn modelId="{4ED80E38-AB82-4D19-B9F3-1DB68572930A}" type="presParOf" srcId="{36998EE0-349B-42CC-A776-A1C7F4084F82}" destId="{16EA86BC-052A-4B8D-961B-40696B7058B2}" srcOrd="2" destOrd="0" presId="urn:microsoft.com/office/officeart/2008/layout/VerticalCurvedList"/>
    <dgm:cxn modelId="{6EDBA892-BD3A-44F2-8300-55809C450DC9}" type="presParOf" srcId="{36998EE0-349B-42CC-A776-A1C7F4084F82}" destId="{BA2254C2-D5D3-4A90-960E-CD5C871BB3D1}" srcOrd="3" destOrd="0" presId="urn:microsoft.com/office/officeart/2008/layout/VerticalCurvedList"/>
    <dgm:cxn modelId="{77F88BDA-9ED0-4356-A13E-72A0AA7009B9}" type="presParOf" srcId="{B0ED6073-D532-4F48-912C-6C5C672707F3}" destId="{4912E8F3-66E2-4B1E-A334-87AE68E98C3E}" srcOrd="1" destOrd="0" presId="urn:microsoft.com/office/officeart/2008/layout/VerticalCurvedList"/>
    <dgm:cxn modelId="{D74249A7-1AD3-409E-A73F-B02BB167CEC1}" type="presParOf" srcId="{B0ED6073-D532-4F48-912C-6C5C672707F3}" destId="{7F51AC3B-D71E-450A-BECC-4E76782EE8EA}" srcOrd="2" destOrd="0" presId="urn:microsoft.com/office/officeart/2008/layout/VerticalCurvedList"/>
    <dgm:cxn modelId="{499021D8-8209-4146-B358-847B62FCF41B}" type="presParOf" srcId="{7F51AC3B-D71E-450A-BECC-4E76782EE8EA}" destId="{DA5ECB81-087D-4D0A-BB07-4279800ED6EB}" srcOrd="0" destOrd="0" presId="urn:microsoft.com/office/officeart/2008/layout/VerticalCurvedList"/>
    <dgm:cxn modelId="{01E67926-1267-4DEA-AB55-7C3C074C8B3C}" type="presParOf" srcId="{B0ED6073-D532-4F48-912C-6C5C672707F3}" destId="{8AC359C7-C3FA-4E0D-80E0-A2518679287C}" srcOrd="3" destOrd="0" presId="urn:microsoft.com/office/officeart/2008/layout/VerticalCurvedList"/>
    <dgm:cxn modelId="{835B1445-8632-4DFB-8340-2B73CEBB71E5}" type="presParOf" srcId="{B0ED6073-D532-4F48-912C-6C5C672707F3}" destId="{3C99BEC1-8902-43C7-991A-3AFB8575D15D}" srcOrd="4" destOrd="0" presId="urn:microsoft.com/office/officeart/2008/layout/VerticalCurvedList"/>
    <dgm:cxn modelId="{BCA96CC3-3FC4-4C49-8392-C853F6988573}" type="presParOf" srcId="{3C99BEC1-8902-43C7-991A-3AFB8575D15D}" destId="{737248CE-C15D-422F-92D5-18531D9FDC72}" srcOrd="0" destOrd="0" presId="urn:microsoft.com/office/officeart/2008/layout/VerticalCurvedList"/>
    <dgm:cxn modelId="{D411B2A9-B9F1-427B-AB5C-B5F74B43BED9}" type="presParOf" srcId="{B0ED6073-D532-4F48-912C-6C5C672707F3}" destId="{03759AAC-26DC-47B6-970A-623472E39895}" srcOrd="5" destOrd="0" presId="urn:microsoft.com/office/officeart/2008/layout/VerticalCurvedList"/>
    <dgm:cxn modelId="{708A2AD1-4D68-4159-9AD8-AA042D2F20E7}" type="presParOf" srcId="{B0ED6073-D532-4F48-912C-6C5C672707F3}" destId="{7A06AF45-9664-4A1E-972B-9C9188473FC9}" srcOrd="6" destOrd="0" presId="urn:microsoft.com/office/officeart/2008/layout/VerticalCurvedList"/>
    <dgm:cxn modelId="{B866BE53-B299-45C6-9622-C47893F04A7D}" type="presParOf" srcId="{7A06AF45-9664-4A1E-972B-9C9188473FC9}" destId="{291A62B2-FB30-445C-B98F-99FDB04B9334}" srcOrd="0" destOrd="0" presId="urn:microsoft.com/office/officeart/2008/layout/VerticalCurvedList"/>
    <dgm:cxn modelId="{D5E6287B-2C90-4902-A7D5-D8126BD04E7B}" type="presParOf" srcId="{B0ED6073-D532-4F48-912C-6C5C672707F3}" destId="{F9DDA66A-7B73-41B9-9047-3B9720B14CBD}" srcOrd="7" destOrd="0" presId="urn:microsoft.com/office/officeart/2008/layout/VerticalCurvedList"/>
    <dgm:cxn modelId="{F359C84F-3ABE-4EC1-8B80-1ED5BF6464A3}" type="presParOf" srcId="{B0ED6073-D532-4F48-912C-6C5C672707F3}" destId="{04F14E13-AF54-40DA-ACF3-2CC1544AB75A}" srcOrd="8" destOrd="0" presId="urn:microsoft.com/office/officeart/2008/layout/VerticalCurvedList"/>
    <dgm:cxn modelId="{88F7F368-BF7B-41A0-9E29-B8BD43B6521E}" type="presParOf" srcId="{04F14E13-AF54-40DA-ACF3-2CC1544AB75A}" destId="{FB4AF60F-0F92-4020-8AF7-77FFED1F8538}" srcOrd="0" destOrd="0" presId="urn:microsoft.com/office/officeart/2008/layout/VerticalCurvedList"/>
    <dgm:cxn modelId="{F0A2547E-C30F-427C-8F6A-FD123B879A81}" type="presParOf" srcId="{B0ED6073-D532-4F48-912C-6C5C672707F3}" destId="{77807E74-3C29-41E2-A802-F6C9F0ADA196}" srcOrd="9" destOrd="0" presId="urn:microsoft.com/office/officeart/2008/layout/VerticalCurvedList"/>
    <dgm:cxn modelId="{264B7600-C659-4E66-AB01-28A05B02D680}" type="presParOf" srcId="{B0ED6073-D532-4F48-912C-6C5C672707F3}" destId="{2B10A6EA-21E9-48CC-95CB-FB077369BF0A}" srcOrd="10" destOrd="0" presId="urn:microsoft.com/office/officeart/2008/layout/VerticalCurvedList"/>
    <dgm:cxn modelId="{F5CE66FC-9EFB-4D16-B7DE-FCF70420C684}" type="presParOf" srcId="{2B10A6EA-21E9-48CC-95CB-FB077369BF0A}" destId="{8BFA880B-3FF9-4548-BFE1-726FBE740C85}" srcOrd="0" destOrd="0" presId="urn:microsoft.com/office/officeart/2008/layout/VerticalCurvedList"/>
    <dgm:cxn modelId="{E536DCEE-7B2F-442E-9B25-0512196F1405}" type="presParOf" srcId="{B0ED6073-D532-4F48-912C-6C5C672707F3}" destId="{B767DF80-532C-4062-8EED-888E7B8A4C72}" srcOrd="11" destOrd="0" presId="urn:microsoft.com/office/officeart/2008/layout/VerticalCurvedList"/>
    <dgm:cxn modelId="{E215FA9A-9EDB-4946-A8C0-AD4F8B345C75}" type="presParOf" srcId="{B0ED6073-D532-4F48-912C-6C5C672707F3}" destId="{90D2A7EC-EFCC-4955-A346-BCF2F1070814}" srcOrd="12" destOrd="0" presId="urn:microsoft.com/office/officeart/2008/layout/VerticalCurvedList"/>
    <dgm:cxn modelId="{A4B7E376-2212-4D5A-BE89-EE253A9CD400}" type="presParOf" srcId="{90D2A7EC-EFCC-4955-A346-BCF2F1070814}" destId="{8A6935FF-B1FA-40AA-BC83-4B318D40818E}" srcOrd="0" destOrd="0" presId="urn:microsoft.com/office/officeart/2008/layout/VerticalCurvedList"/>
    <dgm:cxn modelId="{ACD592B7-D110-4A86-A227-E59F2DC4F300}" type="presParOf" srcId="{B0ED6073-D532-4F48-912C-6C5C672707F3}" destId="{36F4D7F8-7B13-461E-9862-524A4EC7FFC2}" srcOrd="13" destOrd="0" presId="urn:microsoft.com/office/officeart/2008/layout/VerticalCurvedList"/>
    <dgm:cxn modelId="{288B5195-DD3C-4CE9-A0CE-F22BC66E0818}" type="presParOf" srcId="{B0ED6073-D532-4F48-912C-6C5C672707F3}" destId="{B711F1C1-B252-4774-B4CE-545C0393BC4A}" srcOrd="14" destOrd="0" presId="urn:microsoft.com/office/officeart/2008/layout/VerticalCurvedList"/>
    <dgm:cxn modelId="{F716FF41-2C3C-4DFC-88A8-20BF5A6AE159}" type="presParOf" srcId="{B711F1C1-B252-4774-B4CE-545C0393BC4A}" destId="{E1F2D386-0F43-48E9-B5D9-575E6E1767DF}" srcOrd="0" destOrd="0" presId="urn:microsoft.com/office/officeart/2008/layout/VerticalCurvedList"/>
  </dgm:cxnLst>
  <dgm:bg>
    <a:solidFill>
      <a:schemeClr val="lt1">
        <a:hueOff val="0"/>
        <a:satOff val="0"/>
        <a:lumOff val="0"/>
      </a:schemeClr>
    </a:solidFill>
  </dgm:bg>
  <dgm:whole>
    <a:ln>
      <a:solidFill>
        <a:schemeClr val="accent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AD59D2-345B-4A39-847F-3A6B802EBF62}"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fr-FR"/>
        </a:p>
      </dgm:t>
    </dgm:pt>
    <dgm:pt modelId="{282313C8-0B9C-46DA-B992-D8834643A239}">
      <dgm:prSet custT="1"/>
      <dgm:spPr>
        <a:ln>
          <a:noFill/>
        </a:ln>
      </dgm:spPr>
      <dgm:t>
        <a:bodyPr/>
        <a:lstStyle/>
        <a:p>
          <a:r>
            <a:rPr lang="fr-FR" sz="1400" b="0" dirty="0"/>
            <a:t>La répartition territoriale des activités de soins autorisées , des EML et des laboratoires de biologie médicale et de génétique</a:t>
          </a:r>
        </a:p>
      </dgm:t>
    </dgm:pt>
    <dgm:pt modelId="{E04D603D-FE93-4096-9801-2333B4F10E73}" type="parTrans" cxnId="{E76C899A-E894-4201-91A9-871B4C836814}">
      <dgm:prSet/>
      <dgm:spPr/>
      <dgm:t>
        <a:bodyPr/>
        <a:lstStyle/>
        <a:p>
          <a:endParaRPr lang="fr-FR" b="0"/>
        </a:p>
      </dgm:t>
    </dgm:pt>
    <dgm:pt modelId="{91A3E55A-A7E4-4FF8-97BB-35FB2A9214FD}" type="sibTrans" cxnId="{E76C899A-E894-4201-91A9-871B4C836814}">
      <dgm:prSet/>
      <dgm:spPr/>
      <dgm:t>
        <a:bodyPr/>
        <a:lstStyle/>
        <a:p>
          <a:endParaRPr lang="fr-FR" b="0"/>
        </a:p>
      </dgm:t>
    </dgm:pt>
    <dgm:pt modelId="{2877AAE3-197A-4017-AB79-380D12F9084E}">
      <dgm:prSet custT="1"/>
      <dgm:spPr>
        <a:ln>
          <a:noFill/>
        </a:ln>
      </dgm:spPr>
      <dgm:t>
        <a:bodyPr/>
        <a:lstStyle/>
        <a:p>
          <a:r>
            <a:rPr lang="fr-FR" sz="1400" b="0" dirty="0"/>
            <a:t>Une </a:t>
          </a:r>
          <a:r>
            <a:rPr lang="fr-FR" sz="1400" b="1" dirty="0"/>
            <a:t>permanence des soins </a:t>
          </a:r>
          <a:r>
            <a:rPr lang="fr-FR" sz="1400" b="0" dirty="0"/>
            <a:t>en établissement de santé organisé</a:t>
          </a:r>
        </a:p>
      </dgm:t>
    </dgm:pt>
    <dgm:pt modelId="{E072CF56-6516-4BF5-B9CF-576C4F445411}" type="parTrans" cxnId="{2ACD0311-63AF-43BA-A25F-BC4D51E30858}">
      <dgm:prSet/>
      <dgm:spPr/>
      <dgm:t>
        <a:bodyPr/>
        <a:lstStyle/>
        <a:p>
          <a:endParaRPr lang="fr-FR" b="0"/>
        </a:p>
      </dgm:t>
    </dgm:pt>
    <dgm:pt modelId="{EAB1F80B-267F-45CE-B382-88B71E0A82D2}" type="sibTrans" cxnId="{2ACD0311-63AF-43BA-A25F-BC4D51E30858}">
      <dgm:prSet/>
      <dgm:spPr/>
      <dgm:t>
        <a:bodyPr/>
        <a:lstStyle/>
        <a:p>
          <a:endParaRPr lang="fr-FR" b="0"/>
        </a:p>
      </dgm:t>
    </dgm:pt>
    <dgm:pt modelId="{5C47EA7A-6199-46BC-81C1-009731567793}">
      <dgm:prSet custT="1"/>
      <dgm:spPr>
        <a:ln>
          <a:noFill/>
        </a:ln>
      </dgm:spPr>
      <dgm:t>
        <a:bodyPr/>
        <a:lstStyle/>
        <a:p>
          <a:r>
            <a:rPr lang="fr-FR" sz="1400" b="0" dirty="0"/>
            <a:t>Un système de santé en capacité de faire face à toute </a:t>
          </a:r>
          <a:r>
            <a:rPr lang="fr-FR" sz="1400" b="1" dirty="0"/>
            <a:t>situation sanitaire exceptionnelle</a:t>
          </a:r>
        </a:p>
      </dgm:t>
    </dgm:pt>
    <dgm:pt modelId="{C707DF76-C3F6-45BD-8EFD-691B8835C9DA}" type="parTrans" cxnId="{DB324C0D-79BB-44DB-9D60-A4906CCA20CE}">
      <dgm:prSet/>
      <dgm:spPr/>
      <dgm:t>
        <a:bodyPr/>
        <a:lstStyle/>
        <a:p>
          <a:endParaRPr lang="fr-FR" b="0"/>
        </a:p>
      </dgm:t>
    </dgm:pt>
    <dgm:pt modelId="{A00F9066-6012-457D-B0B0-F42C540521DA}" type="sibTrans" cxnId="{DB324C0D-79BB-44DB-9D60-A4906CCA20CE}">
      <dgm:prSet/>
      <dgm:spPr/>
      <dgm:t>
        <a:bodyPr/>
        <a:lstStyle/>
        <a:p>
          <a:endParaRPr lang="fr-FR" b="0"/>
        </a:p>
      </dgm:t>
    </dgm:pt>
    <dgm:pt modelId="{05E52FA2-911E-4BEB-A6CB-27D7CAE8A4EE}">
      <dgm:prSet custT="1"/>
      <dgm:spPr>
        <a:ln>
          <a:noFill/>
        </a:ln>
      </dgm:spPr>
      <dgm:t>
        <a:bodyPr/>
        <a:lstStyle/>
        <a:p>
          <a:r>
            <a:rPr lang="fr-FR" sz="1400" b="0" dirty="0"/>
            <a:t>Encourager la </a:t>
          </a:r>
          <a:r>
            <a:rPr lang="fr-FR" sz="1400" b="1" dirty="0"/>
            <a:t>coopération transfrontalière </a:t>
          </a:r>
          <a:r>
            <a:rPr lang="fr-FR" sz="1400" b="0" dirty="0"/>
            <a:t>afin de faciliter l’accès aux soins</a:t>
          </a:r>
        </a:p>
      </dgm:t>
    </dgm:pt>
    <dgm:pt modelId="{8A2E8D6C-9DAC-45C3-A696-2C3BF0FE4AFC}" type="parTrans" cxnId="{BB785F83-3F18-43C0-A6BD-D7B42EE34F2F}">
      <dgm:prSet/>
      <dgm:spPr/>
      <dgm:t>
        <a:bodyPr/>
        <a:lstStyle/>
        <a:p>
          <a:endParaRPr lang="fr-FR" b="0"/>
        </a:p>
      </dgm:t>
    </dgm:pt>
    <dgm:pt modelId="{2C31027D-7F8E-4308-A424-EA292D4340E2}" type="sibTrans" cxnId="{BB785F83-3F18-43C0-A6BD-D7B42EE34F2F}">
      <dgm:prSet/>
      <dgm:spPr/>
      <dgm:t>
        <a:bodyPr/>
        <a:lstStyle/>
        <a:p>
          <a:endParaRPr lang="fr-FR" b="0"/>
        </a:p>
      </dgm:t>
    </dgm:pt>
    <dgm:pt modelId="{D63582F3-456C-4BCF-A942-63580A1D6B8A}" type="pres">
      <dgm:prSet presAssocID="{3EAD59D2-345B-4A39-847F-3A6B802EBF62}" presName="Name0" presStyleCnt="0">
        <dgm:presLayoutVars>
          <dgm:chMax val="7"/>
          <dgm:chPref val="7"/>
          <dgm:dir/>
        </dgm:presLayoutVars>
      </dgm:prSet>
      <dgm:spPr/>
    </dgm:pt>
    <dgm:pt modelId="{B0ED6073-D532-4F48-912C-6C5C672707F3}" type="pres">
      <dgm:prSet presAssocID="{3EAD59D2-345B-4A39-847F-3A6B802EBF62}" presName="Name1" presStyleCnt="0"/>
      <dgm:spPr/>
    </dgm:pt>
    <dgm:pt modelId="{36998EE0-349B-42CC-A776-A1C7F4084F82}" type="pres">
      <dgm:prSet presAssocID="{3EAD59D2-345B-4A39-847F-3A6B802EBF62}" presName="cycle" presStyleCnt="0"/>
      <dgm:spPr/>
    </dgm:pt>
    <dgm:pt modelId="{868B4033-9813-4682-B6A1-966F839DF5BE}" type="pres">
      <dgm:prSet presAssocID="{3EAD59D2-345B-4A39-847F-3A6B802EBF62}" presName="srcNode" presStyleLbl="node1" presStyleIdx="0" presStyleCnt="4"/>
      <dgm:spPr/>
    </dgm:pt>
    <dgm:pt modelId="{08D8B32B-7A8A-4448-BF0C-FC5FBB21A90C}" type="pres">
      <dgm:prSet presAssocID="{3EAD59D2-345B-4A39-847F-3A6B802EBF62}" presName="conn" presStyleLbl="parChTrans1D2" presStyleIdx="0" presStyleCnt="1"/>
      <dgm:spPr/>
    </dgm:pt>
    <dgm:pt modelId="{16EA86BC-052A-4B8D-961B-40696B7058B2}" type="pres">
      <dgm:prSet presAssocID="{3EAD59D2-345B-4A39-847F-3A6B802EBF62}" presName="extraNode" presStyleLbl="node1" presStyleIdx="0" presStyleCnt="4"/>
      <dgm:spPr/>
    </dgm:pt>
    <dgm:pt modelId="{BA2254C2-D5D3-4A90-960E-CD5C871BB3D1}" type="pres">
      <dgm:prSet presAssocID="{3EAD59D2-345B-4A39-847F-3A6B802EBF62}" presName="dstNode" presStyleLbl="node1" presStyleIdx="0" presStyleCnt="4"/>
      <dgm:spPr/>
    </dgm:pt>
    <dgm:pt modelId="{0E8F3ADB-2A81-4E9D-B341-9C96BF3305F8}" type="pres">
      <dgm:prSet presAssocID="{282313C8-0B9C-46DA-B992-D8834643A239}" presName="text_1" presStyleLbl="node1" presStyleIdx="0" presStyleCnt="4">
        <dgm:presLayoutVars>
          <dgm:bulletEnabled val="1"/>
        </dgm:presLayoutVars>
      </dgm:prSet>
      <dgm:spPr/>
    </dgm:pt>
    <dgm:pt modelId="{6024F5C5-349D-4EFB-9411-6EC5525754A6}" type="pres">
      <dgm:prSet presAssocID="{282313C8-0B9C-46DA-B992-D8834643A239}" presName="accent_1" presStyleCnt="0"/>
      <dgm:spPr/>
    </dgm:pt>
    <dgm:pt modelId="{4F773C7C-22AD-491A-9A51-8429A5152967}" type="pres">
      <dgm:prSet presAssocID="{282313C8-0B9C-46DA-B992-D8834643A239}" presName="accentRepeatNode" presStyleLbl="solidFgAcc1" presStyleIdx="0" presStyleCnt="4"/>
      <dgm:spPr>
        <a:solidFill>
          <a:srgbClr val="99CC00"/>
        </a:solidFill>
        <a:ln>
          <a:noFill/>
        </a:ln>
      </dgm:spPr>
    </dgm:pt>
    <dgm:pt modelId="{D3CF81F7-DD3F-4A40-8357-462F5C90374E}" type="pres">
      <dgm:prSet presAssocID="{2877AAE3-197A-4017-AB79-380D12F9084E}" presName="text_2" presStyleLbl="node1" presStyleIdx="1" presStyleCnt="4">
        <dgm:presLayoutVars>
          <dgm:bulletEnabled val="1"/>
        </dgm:presLayoutVars>
      </dgm:prSet>
      <dgm:spPr/>
    </dgm:pt>
    <dgm:pt modelId="{609CEBC2-8FD1-4AF5-9F6C-E529D8BEEBA9}" type="pres">
      <dgm:prSet presAssocID="{2877AAE3-197A-4017-AB79-380D12F9084E}" presName="accent_2" presStyleCnt="0"/>
      <dgm:spPr/>
    </dgm:pt>
    <dgm:pt modelId="{7CCBEC20-4E7D-4670-B4F4-68FBA0E601D3}" type="pres">
      <dgm:prSet presAssocID="{2877AAE3-197A-4017-AB79-380D12F9084E}" presName="accentRepeatNode" presStyleLbl="solidFgAcc1" presStyleIdx="1" presStyleCnt="4"/>
      <dgm:spPr>
        <a:solidFill>
          <a:srgbClr val="99CC00"/>
        </a:solidFill>
        <a:ln>
          <a:noFill/>
        </a:ln>
      </dgm:spPr>
    </dgm:pt>
    <dgm:pt modelId="{B7302AC8-2051-444F-858B-10D1FB9D24FA}" type="pres">
      <dgm:prSet presAssocID="{5C47EA7A-6199-46BC-81C1-009731567793}" presName="text_3" presStyleLbl="node1" presStyleIdx="2" presStyleCnt="4">
        <dgm:presLayoutVars>
          <dgm:bulletEnabled val="1"/>
        </dgm:presLayoutVars>
      </dgm:prSet>
      <dgm:spPr/>
    </dgm:pt>
    <dgm:pt modelId="{44CB9B88-7811-43ED-9402-20547C2E3E74}" type="pres">
      <dgm:prSet presAssocID="{5C47EA7A-6199-46BC-81C1-009731567793}" presName="accent_3" presStyleCnt="0"/>
      <dgm:spPr/>
    </dgm:pt>
    <dgm:pt modelId="{F83AC2AF-94B5-4495-BB70-A48CDDED10FE}" type="pres">
      <dgm:prSet presAssocID="{5C47EA7A-6199-46BC-81C1-009731567793}" presName="accentRepeatNode" presStyleLbl="solidFgAcc1" presStyleIdx="2" presStyleCnt="4"/>
      <dgm:spPr>
        <a:solidFill>
          <a:srgbClr val="99CC00"/>
        </a:solidFill>
        <a:ln>
          <a:noFill/>
        </a:ln>
      </dgm:spPr>
    </dgm:pt>
    <dgm:pt modelId="{38467612-BD43-4558-983C-6079CA778878}" type="pres">
      <dgm:prSet presAssocID="{05E52FA2-911E-4BEB-A6CB-27D7CAE8A4EE}" presName="text_4" presStyleLbl="node1" presStyleIdx="3" presStyleCnt="4">
        <dgm:presLayoutVars>
          <dgm:bulletEnabled val="1"/>
        </dgm:presLayoutVars>
      </dgm:prSet>
      <dgm:spPr/>
    </dgm:pt>
    <dgm:pt modelId="{29414BA1-B886-443E-8A95-9905F3391E5D}" type="pres">
      <dgm:prSet presAssocID="{05E52FA2-911E-4BEB-A6CB-27D7CAE8A4EE}" presName="accent_4" presStyleCnt="0"/>
      <dgm:spPr/>
    </dgm:pt>
    <dgm:pt modelId="{E179C616-0CDC-490F-9204-93CBD4967D57}" type="pres">
      <dgm:prSet presAssocID="{05E52FA2-911E-4BEB-A6CB-27D7CAE8A4EE}" presName="accentRepeatNode" presStyleLbl="solidFgAcc1" presStyleIdx="3" presStyleCnt="4"/>
      <dgm:spPr>
        <a:solidFill>
          <a:srgbClr val="99CC00"/>
        </a:solidFill>
        <a:ln>
          <a:noFill/>
        </a:ln>
      </dgm:spPr>
    </dgm:pt>
  </dgm:ptLst>
  <dgm:cxnLst>
    <dgm:cxn modelId="{91B93B03-C2C1-48BA-90F4-FFE2CEBA9B7E}" type="presOf" srcId="{5C47EA7A-6199-46BC-81C1-009731567793}" destId="{B7302AC8-2051-444F-858B-10D1FB9D24FA}" srcOrd="0" destOrd="0" presId="urn:microsoft.com/office/officeart/2008/layout/VerticalCurvedList"/>
    <dgm:cxn modelId="{DB324C0D-79BB-44DB-9D60-A4906CCA20CE}" srcId="{3EAD59D2-345B-4A39-847F-3A6B802EBF62}" destId="{5C47EA7A-6199-46BC-81C1-009731567793}" srcOrd="2" destOrd="0" parTransId="{C707DF76-C3F6-45BD-8EFD-691B8835C9DA}" sibTransId="{A00F9066-6012-457D-B0B0-F42C540521DA}"/>
    <dgm:cxn modelId="{AD0E7B0E-7A5B-4320-B458-1596E6F696CD}" type="presOf" srcId="{91A3E55A-A7E4-4FF8-97BB-35FB2A9214FD}" destId="{08D8B32B-7A8A-4448-BF0C-FC5FBB21A90C}" srcOrd="0" destOrd="0" presId="urn:microsoft.com/office/officeart/2008/layout/VerticalCurvedList"/>
    <dgm:cxn modelId="{2ACD0311-63AF-43BA-A25F-BC4D51E30858}" srcId="{3EAD59D2-345B-4A39-847F-3A6B802EBF62}" destId="{2877AAE3-197A-4017-AB79-380D12F9084E}" srcOrd="1" destOrd="0" parTransId="{E072CF56-6516-4BF5-B9CF-576C4F445411}" sibTransId="{EAB1F80B-267F-45CE-B382-88B71E0A82D2}"/>
    <dgm:cxn modelId="{BB785F83-3F18-43C0-A6BD-D7B42EE34F2F}" srcId="{3EAD59D2-345B-4A39-847F-3A6B802EBF62}" destId="{05E52FA2-911E-4BEB-A6CB-27D7CAE8A4EE}" srcOrd="3" destOrd="0" parTransId="{8A2E8D6C-9DAC-45C3-A696-2C3BF0FE4AFC}" sibTransId="{2C31027D-7F8E-4308-A424-EA292D4340E2}"/>
    <dgm:cxn modelId="{0541708F-F631-4354-9991-6986A965475D}" type="presOf" srcId="{282313C8-0B9C-46DA-B992-D8834643A239}" destId="{0E8F3ADB-2A81-4E9D-B341-9C96BF3305F8}" srcOrd="0" destOrd="0" presId="urn:microsoft.com/office/officeart/2008/layout/VerticalCurvedList"/>
    <dgm:cxn modelId="{E76C899A-E894-4201-91A9-871B4C836814}" srcId="{3EAD59D2-345B-4A39-847F-3A6B802EBF62}" destId="{282313C8-0B9C-46DA-B992-D8834643A239}" srcOrd="0" destOrd="0" parTransId="{E04D603D-FE93-4096-9801-2333B4F10E73}" sibTransId="{91A3E55A-A7E4-4FF8-97BB-35FB2A9214FD}"/>
    <dgm:cxn modelId="{DE4EFE9A-46CD-4EC9-826E-A773284B4C62}" type="presOf" srcId="{3EAD59D2-345B-4A39-847F-3A6B802EBF62}" destId="{D63582F3-456C-4BCF-A942-63580A1D6B8A}" srcOrd="0" destOrd="0" presId="urn:microsoft.com/office/officeart/2008/layout/VerticalCurvedList"/>
    <dgm:cxn modelId="{A774899E-16E8-413A-BA1C-CF8C96474B55}" type="presOf" srcId="{2877AAE3-197A-4017-AB79-380D12F9084E}" destId="{D3CF81F7-DD3F-4A40-8357-462F5C90374E}" srcOrd="0" destOrd="0" presId="urn:microsoft.com/office/officeart/2008/layout/VerticalCurvedList"/>
    <dgm:cxn modelId="{B15A72B7-2A87-4CB7-A199-8E9F549E91F5}" type="presOf" srcId="{05E52FA2-911E-4BEB-A6CB-27D7CAE8A4EE}" destId="{38467612-BD43-4558-983C-6079CA778878}" srcOrd="0" destOrd="0" presId="urn:microsoft.com/office/officeart/2008/layout/VerticalCurvedList"/>
    <dgm:cxn modelId="{C3DC199C-991E-4BB0-B543-770B4E96D027}" type="presParOf" srcId="{D63582F3-456C-4BCF-A942-63580A1D6B8A}" destId="{B0ED6073-D532-4F48-912C-6C5C672707F3}" srcOrd="0" destOrd="0" presId="urn:microsoft.com/office/officeart/2008/layout/VerticalCurvedList"/>
    <dgm:cxn modelId="{3C4686D1-6EB8-4472-8E6D-2373B1F0B369}" type="presParOf" srcId="{B0ED6073-D532-4F48-912C-6C5C672707F3}" destId="{36998EE0-349B-42CC-A776-A1C7F4084F82}" srcOrd="0" destOrd="0" presId="urn:microsoft.com/office/officeart/2008/layout/VerticalCurvedList"/>
    <dgm:cxn modelId="{BEE55FB2-6EEB-4699-A857-6A64CF7A7690}" type="presParOf" srcId="{36998EE0-349B-42CC-A776-A1C7F4084F82}" destId="{868B4033-9813-4682-B6A1-966F839DF5BE}" srcOrd="0" destOrd="0" presId="urn:microsoft.com/office/officeart/2008/layout/VerticalCurvedList"/>
    <dgm:cxn modelId="{B4B60B5F-84E9-4F6E-98E7-0D083E27DD05}" type="presParOf" srcId="{36998EE0-349B-42CC-A776-A1C7F4084F82}" destId="{08D8B32B-7A8A-4448-BF0C-FC5FBB21A90C}" srcOrd="1" destOrd="0" presId="urn:microsoft.com/office/officeart/2008/layout/VerticalCurvedList"/>
    <dgm:cxn modelId="{C7F23561-C4F5-4D7C-8612-5D99C5B6A173}" type="presParOf" srcId="{36998EE0-349B-42CC-A776-A1C7F4084F82}" destId="{16EA86BC-052A-4B8D-961B-40696B7058B2}" srcOrd="2" destOrd="0" presId="urn:microsoft.com/office/officeart/2008/layout/VerticalCurvedList"/>
    <dgm:cxn modelId="{B4BF4971-4EBC-4F40-8972-FF88CA83F43C}" type="presParOf" srcId="{36998EE0-349B-42CC-A776-A1C7F4084F82}" destId="{BA2254C2-D5D3-4A90-960E-CD5C871BB3D1}" srcOrd="3" destOrd="0" presId="urn:microsoft.com/office/officeart/2008/layout/VerticalCurvedList"/>
    <dgm:cxn modelId="{397E1BC1-F829-49DD-9290-4714ECFBE981}" type="presParOf" srcId="{B0ED6073-D532-4F48-912C-6C5C672707F3}" destId="{0E8F3ADB-2A81-4E9D-B341-9C96BF3305F8}" srcOrd="1" destOrd="0" presId="urn:microsoft.com/office/officeart/2008/layout/VerticalCurvedList"/>
    <dgm:cxn modelId="{1043F67B-95B9-492D-A027-2755456B4499}" type="presParOf" srcId="{B0ED6073-D532-4F48-912C-6C5C672707F3}" destId="{6024F5C5-349D-4EFB-9411-6EC5525754A6}" srcOrd="2" destOrd="0" presId="urn:microsoft.com/office/officeart/2008/layout/VerticalCurvedList"/>
    <dgm:cxn modelId="{13095DA9-5860-489B-AF57-78CEF5C09682}" type="presParOf" srcId="{6024F5C5-349D-4EFB-9411-6EC5525754A6}" destId="{4F773C7C-22AD-491A-9A51-8429A5152967}" srcOrd="0" destOrd="0" presId="urn:microsoft.com/office/officeart/2008/layout/VerticalCurvedList"/>
    <dgm:cxn modelId="{EF4DBC84-DE87-4D67-8186-39437F024DED}" type="presParOf" srcId="{B0ED6073-D532-4F48-912C-6C5C672707F3}" destId="{D3CF81F7-DD3F-4A40-8357-462F5C90374E}" srcOrd="3" destOrd="0" presId="urn:microsoft.com/office/officeart/2008/layout/VerticalCurvedList"/>
    <dgm:cxn modelId="{72FEB091-7AAF-4374-B94D-C23FA741E5AD}" type="presParOf" srcId="{B0ED6073-D532-4F48-912C-6C5C672707F3}" destId="{609CEBC2-8FD1-4AF5-9F6C-E529D8BEEBA9}" srcOrd="4" destOrd="0" presId="urn:microsoft.com/office/officeart/2008/layout/VerticalCurvedList"/>
    <dgm:cxn modelId="{C087F928-DE1F-45CE-AD31-267BACAAE8CF}" type="presParOf" srcId="{609CEBC2-8FD1-4AF5-9F6C-E529D8BEEBA9}" destId="{7CCBEC20-4E7D-4670-B4F4-68FBA0E601D3}" srcOrd="0" destOrd="0" presId="urn:microsoft.com/office/officeart/2008/layout/VerticalCurvedList"/>
    <dgm:cxn modelId="{BB618E04-55AA-4E3E-B5DF-C7A6248BF964}" type="presParOf" srcId="{B0ED6073-D532-4F48-912C-6C5C672707F3}" destId="{B7302AC8-2051-444F-858B-10D1FB9D24FA}" srcOrd="5" destOrd="0" presId="urn:microsoft.com/office/officeart/2008/layout/VerticalCurvedList"/>
    <dgm:cxn modelId="{531DAC46-9058-4777-A467-61BA7EC930F1}" type="presParOf" srcId="{B0ED6073-D532-4F48-912C-6C5C672707F3}" destId="{44CB9B88-7811-43ED-9402-20547C2E3E74}" srcOrd="6" destOrd="0" presId="urn:microsoft.com/office/officeart/2008/layout/VerticalCurvedList"/>
    <dgm:cxn modelId="{4CF595C0-D7EE-4504-A108-9ECC16E46645}" type="presParOf" srcId="{44CB9B88-7811-43ED-9402-20547C2E3E74}" destId="{F83AC2AF-94B5-4495-BB70-A48CDDED10FE}" srcOrd="0" destOrd="0" presId="urn:microsoft.com/office/officeart/2008/layout/VerticalCurvedList"/>
    <dgm:cxn modelId="{FD36107D-7BA1-43E5-A42F-339C7EE666C5}" type="presParOf" srcId="{B0ED6073-D532-4F48-912C-6C5C672707F3}" destId="{38467612-BD43-4558-983C-6079CA778878}" srcOrd="7" destOrd="0" presId="urn:microsoft.com/office/officeart/2008/layout/VerticalCurvedList"/>
    <dgm:cxn modelId="{8E46959F-9FB3-4344-9F6A-10887638D928}" type="presParOf" srcId="{B0ED6073-D532-4F48-912C-6C5C672707F3}" destId="{29414BA1-B886-443E-8A95-9905F3391E5D}" srcOrd="8" destOrd="0" presId="urn:microsoft.com/office/officeart/2008/layout/VerticalCurvedList"/>
    <dgm:cxn modelId="{BE150E3F-DFCA-4203-9DF6-64A900679B1C}" type="presParOf" srcId="{29414BA1-B886-443E-8A95-9905F3391E5D}" destId="{E179C616-0CDC-490F-9204-93CBD4967D57}" srcOrd="0" destOrd="0" presId="urn:microsoft.com/office/officeart/2008/layout/VerticalCurvedList"/>
  </dgm:cxnLst>
  <dgm:bg/>
  <dgm:whole>
    <a:ln>
      <a:solidFill>
        <a:schemeClr val="accent1"/>
      </a:solidFill>
    </a:ln>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6FAEED-049C-45A9-9E23-56D60C1F766E}"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964CE77E-96DD-4A39-9C4F-AA8B9A2EF37B}">
      <dgm:prSet phldrT="[Texte]"/>
      <dgm:spPr/>
      <dgm:t>
        <a:bodyPr/>
        <a:lstStyle/>
        <a:p>
          <a:r>
            <a:rPr lang="fr-FR" dirty="0"/>
            <a:t>Implication patients, aidants</a:t>
          </a:r>
        </a:p>
      </dgm:t>
    </dgm:pt>
    <dgm:pt modelId="{69F866F1-AC13-4FDA-B49E-453CCE00C9F4}" type="parTrans" cxnId="{121116BD-DA03-46C3-86A5-6453C5730156}">
      <dgm:prSet/>
      <dgm:spPr/>
      <dgm:t>
        <a:bodyPr/>
        <a:lstStyle/>
        <a:p>
          <a:endParaRPr lang="fr-FR"/>
        </a:p>
      </dgm:t>
    </dgm:pt>
    <dgm:pt modelId="{A83BDEA0-2DB3-4476-BEE0-14805B5290ED}" type="sibTrans" cxnId="{121116BD-DA03-46C3-86A5-6453C5730156}">
      <dgm:prSet/>
      <dgm:spPr/>
      <dgm:t>
        <a:bodyPr/>
        <a:lstStyle/>
        <a:p>
          <a:endParaRPr lang="fr-FR"/>
        </a:p>
      </dgm:t>
    </dgm:pt>
    <dgm:pt modelId="{347477E1-8AE7-48A4-81DF-E48F999EB9CB}">
      <dgm:prSet phldrT="[Texte]" custT="1"/>
      <dgm:spPr/>
      <dgm:t>
        <a:bodyPr/>
        <a:lstStyle/>
        <a:p>
          <a:r>
            <a:rPr lang="fr-FR" sz="1600" b="1" dirty="0"/>
            <a:t>Agir sur déterminants de santé</a:t>
          </a:r>
        </a:p>
      </dgm:t>
    </dgm:pt>
    <dgm:pt modelId="{6F112C06-E373-48D5-AA94-E12EB49C11C7}" type="parTrans" cxnId="{CDBBB9EC-912D-4566-95FB-DDABCA7F8152}">
      <dgm:prSet/>
      <dgm:spPr/>
      <dgm:t>
        <a:bodyPr/>
        <a:lstStyle/>
        <a:p>
          <a:endParaRPr lang="fr-FR"/>
        </a:p>
      </dgm:t>
    </dgm:pt>
    <dgm:pt modelId="{3A893BDA-2981-4B57-AB29-4FFACBF937EB}" type="sibTrans" cxnId="{CDBBB9EC-912D-4566-95FB-DDABCA7F8152}">
      <dgm:prSet/>
      <dgm:spPr/>
      <dgm:t>
        <a:bodyPr/>
        <a:lstStyle/>
        <a:p>
          <a:endParaRPr lang="fr-FR"/>
        </a:p>
      </dgm:t>
    </dgm:pt>
    <dgm:pt modelId="{5B1D2304-CF8E-4BF0-BD25-983AAEE854A3}">
      <dgm:prSet phldrT="[Texte]" custT="1"/>
      <dgm:spPr/>
      <dgm:t>
        <a:bodyPr/>
        <a:lstStyle/>
        <a:p>
          <a:r>
            <a:rPr lang="fr-FR" sz="1600" dirty="0"/>
            <a:t>Repérer dépister</a:t>
          </a:r>
        </a:p>
      </dgm:t>
    </dgm:pt>
    <dgm:pt modelId="{52F3877A-61E0-41C5-ACDC-17B572D45B4E}" type="parTrans" cxnId="{9285CBDB-E88B-419F-98FF-1BFE22D3191D}">
      <dgm:prSet/>
      <dgm:spPr/>
      <dgm:t>
        <a:bodyPr/>
        <a:lstStyle/>
        <a:p>
          <a:endParaRPr lang="fr-FR"/>
        </a:p>
      </dgm:t>
    </dgm:pt>
    <dgm:pt modelId="{9A18D39D-8372-4A1A-BE62-DCE1D6CBB32C}" type="sibTrans" cxnId="{9285CBDB-E88B-419F-98FF-1BFE22D3191D}">
      <dgm:prSet/>
      <dgm:spPr/>
      <dgm:t>
        <a:bodyPr/>
        <a:lstStyle/>
        <a:p>
          <a:endParaRPr lang="fr-FR"/>
        </a:p>
      </dgm:t>
    </dgm:pt>
    <dgm:pt modelId="{9DB2EE18-284F-4E72-82E8-B3ECDA0775E6}">
      <dgm:prSet phldrT="[Texte]" custT="1"/>
      <dgm:spPr/>
      <dgm:t>
        <a:bodyPr/>
        <a:lstStyle/>
        <a:p>
          <a:r>
            <a:rPr lang="fr-FR" sz="1800" dirty="0"/>
            <a:t>Evaluer orienter accéder</a:t>
          </a:r>
        </a:p>
      </dgm:t>
    </dgm:pt>
    <dgm:pt modelId="{1A0ECD0C-E001-4E29-8461-686B5A989375}" type="parTrans" cxnId="{17B916A8-F520-4A32-84D0-0BDB06CC45F9}">
      <dgm:prSet/>
      <dgm:spPr/>
      <dgm:t>
        <a:bodyPr/>
        <a:lstStyle/>
        <a:p>
          <a:endParaRPr lang="fr-FR"/>
        </a:p>
      </dgm:t>
    </dgm:pt>
    <dgm:pt modelId="{3F74E987-5F22-4DC4-B1E1-59C3581ACF94}" type="sibTrans" cxnId="{17B916A8-F520-4A32-84D0-0BDB06CC45F9}">
      <dgm:prSet/>
      <dgm:spPr/>
      <dgm:t>
        <a:bodyPr/>
        <a:lstStyle/>
        <a:p>
          <a:endParaRPr lang="fr-FR"/>
        </a:p>
      </dgm:t>
    </dgm:pt>
    <dgm:pt modelId="{21BACC81-1107-42CD-A2C5-9E5290773B8F}">
      <dgm:prSet phldrT="[Texte]" custT="1"/>
      <dgm:spPr/>
      <dgm:t>
        <a:bodyPr/>
        <a:lstStyle/>
        <a:p>
          <a:r>
            <a:rPr lang="fr-FR" sz="1600" dirty="0"/>
            <a:t>Coordonner partager informer</a:t>
          </a:r>
        </a:p>
      </dgm:t>
    </dgm:pt>
    <dgm:pt modelId="{1A00C0F6-CC96-435C-9652-779387012C14}" type="parTrans" cxnId="{A9FF8C04-A94A-4661-877C-0AF8083E8196}">
      <dgm:prSet/>
      <dgm:spPr/>
      <dgm:t>
        <a:bodyPr/>
        <a:lstStyle/>
        <a:p>
          <a:endParaRPr lang="fr-FR"/>
        </a:p>
      </dgm:t>
    </dgm:pt>
    <dgm:pt modelId="{CF457E48-31D6-49E1-B2F2-6E3F02871878}" type="sibTrans" cxnId="{A9FF8C04-A94A-4661-877C-0AF8083E8196}">
      <dgm:prSet/>
      <dgm:spPr/>
      <dgm:t>
        <a:bodyPr/>
        <a:lstStyle/>
        <a:p>
          <a:endParaRPr lang="fr-FR"/>
        </a:p>
      </dgm:t>
    </dgm:pt>
    <dgm:pt modelId="{B492F7F5-40B5-4FA0-89EA-C915902D2CBF}">
      <dgm:prSet phldrT="[Texte]" custT="1"/>
      <dgm:spPr/>
      <dgm:t>
        <a:bodyPr/>
        <a:lstStyle/>
        <a:p>
          <a:r>
            <a:rPr lang="fr-FR" sz="1800" dirty="0"/>
            <a:t>Suivre accompagner</a:t>
          </a:r>
        </a:p>
      </dgm:t>
    </dgm:pt>
    <dgm:pt modelId="{840A85BD-6490-425D-A8C5-BF0E6B51F94E}" type="parTrans" cxnId="{BD363A48-646D-4A88-B698-88A3D6601A07}">
      <dgm:prSet/>
      <dgm:spPr/>
      <dgm:t>
        <a:bodyPr/>
        <a:lstStyle/>
        <a:p>
          <a:endParaRPr lang="fr-FR"/>
        </a:p>
      </dgm:t>
    </dgm:pt>
    <dgm:pt modelId="{33C6A2DD-7820-4D4B-A4EB-F4C61A5C58E4}" type="sibTrans" cxnId="{BD363A48-646D-4A88-B698-88A3D6601A07}">
      <dgm:prSet/>
      <dgm:spPr/>
      <dgm:t>
        <a:bodyPr/>
        <a:lstStyle/>
        <a:p>
          <a:endParaRPr lang="fr-FR"/>
        </a:p>
      </dgm:t>
    </dgm:pt>
    <dgm:pt modelId="{A0DCCBE7-C4B0-4ABC-81EC-4D964A5403CE}" type="pres">
      <dgm:prSet presAssocID="{AF6FAEED-049C-45A9-9E23-56D60C1F766E}" presName="Name0" presStyleCnt="0">
        <dgm:presLayoutVars>
          <dgm:chMax val="1"/>
          <dgm:dir/>
          <dgm:animLvl val="ctr"/>
          <dgm:resizeHandles val="exact"/>
        </dgm:presLayoutVars>
      </dgm:prSet>
      <dgm:spPr/>
    </dgm:pt>
    <dgm:pt modelId="{29910524-0E80-4FFF-B954-66F318AA6911}" type="pres">
      <dgm:prSet presAssocID="{964CE77E-96DD-4A39-9C4F-AA8B9A2EF37B}" presName="centerShape" presStyleLbl="node0" presStyleIdx="0" presStyleCnt="1" custLinFactNeighborX="45360"/>
      <dgm:spPr/>
    </dgm:pt>
    <dgm:pt modelId="{A347E45A-7B9D-4B06-858C-F78CFD8337F9}" type="pres">
      <dgm:prSet presAssocID="{347477E1-8AE7-48A4-81DF-E48F999EB9CB}" presName="node" presStyleLbl="node1" presStyleIdx="0" presStyleCnt="5" custScaleX="153817" custScaleY="75620" custRadScaleRad="135013" custRadScaleInc="175887">
        <dgm:presLayoutVars>
          <dgm:bulletEnabled val="1"/>
        </dgm:presLayoutVars>
      </dgm:prSet>
      <dgm:spPr/>
    </dgm:pt>
    <dgm:pt modelId="{F5BE92E8-3F7E-47FC-8C67-812BC272A8C8}" type="pres">
      <dgm:prSet presAssocID="{347477E1-8AE7-48A4-81DF-E48F999EB9CB}" presName="dummy" presStyleCnt="0"/>
      <dgm:spPr/>
    </dgm:pt>
    <dgm:pt modelId="{6508C762-C7B7-43CE-B4F5-CAF953732A50}" type="pres">
      <dgm:prSet presAssocID="{3A893BDA-2981-4B57-AB29-4FFACBF937EB}" presName="sibTrans" presStyleLbl="sibTrans2D1" presStyleIdx="0" presStyleCnt="5"/>
      <dgm:spPr/>
    </dgm:pt>
    <dgm:pt modelId="{FBA6F654-7EA9-4625-BFD4-E47FB3D172D9}" type="pres">
      <dgm:prSet presAssocID="{5B1D2304-CF8E-4BF0-BD25-983AAEE854A3}" presName="node" presStyleLbl="node1" presStyleIdx="1" presStyleCnt="5" custScaleX="131489" custScaleY="57175" custRadScaleRad="181823" custRadScaleInc="60396">
        <dgm:presLayoutVars>
          <dgm:bulletEnabled val="1"/>
        </dgm:presLayoutVars>
      </dgm:prSet>
      <dgm:spPr/>
    </dgm:pt>
    <dgm:pt modelId="{67CDC662-22D0-4008-96DF-6945DFF3AFDF}" type="pres">
      <dgm:prSet presAssocID="{5B1D2304-CF8E-4BF0-BD25-983AAEE854A3}" presName="dummy" presStyleCnt="0"/>
      <dgm:spPr/>
    </dgm:pt>
    <dgm:pt modelId="{777E1626-2093-4986-997F-CD33A45032F8}" type="pres">
      <dgm:prSet presAssocID="{9A18D39D-8372-4A1A-BE62-DCE1D6CBB32C}" presName="sibTrans" presStyleLbl="sibTrans2D1" presStyleIdx="1" presStyleCnt="5"/>
      <dgm:spPr/>
    </dgm:pt>
    <dgm:pt modelId="{9D190EF3-2934-48A7-B96B-244622882BEB}" type="pres">
      <dgm:prSet presAssocID="{9DB2EE18-284F-4E72-82E8-B3ECDA0775E6}" presName="node" presStyleLbl="node1" presStyleIdx="2" presStyleCnt="5" custScaleX="179552" custScaleY="67769" custRadScaleRad="178970" custRadScaleInc="-130466">
        <dgm:presLayoutVars>
          <dgm:bulletEnabled val="1"/>
        </dgm:presLayoutVars>
      </dgm:prSet>
      <dgm:spPr/>
    </dgm:pt>
    <dgm:pt modelId="{0346E27B-2114-4D5E-89F5-899BD8645160}" type="pres">
      <dgm:prSet presAssocID="{9DB2EE18-284F-4E72-82E8-B3ECDA0775E6}" presName="dummy" presStyleCnt="0"/>
      <dgm:spPr/>
    </dgm:pt>
    <dgm:pt modelId="{0992B6F4-E273-41E1-9A22-B09A0698BF0C}" type="pres">
      <dgm:prSet presAssocID="{3F74E987-5F22-4DC4-B1E1-59C3581ACF94}" presName="sibTrans" presStyleLbl="sibTrans2D1" presStyleIdx="2" presStyleCnt="5"/>
      <dgm:spPr/>
    </dgm:pt>
    <dgm:pt modelId="{FC8FA8F7-EA9E-416C-A19A-8290A1B8CA8F}" type="pres">
      <dgm:prSet presAssocID="{21BACC81-1107-42CD-A2C5-9E5290773B8F}" presName="node" presStyleLbl="node1" presStyleIdx="3" presStyleCnt="5" custScaleX="159688" custScaleY="64127" custRadScaleRad="70733" custRadScaleInc="-218666">
        <dgm:presLayoutVars>
          <dgm:bulletEnabled val="1"/>
        </dgm:presLayoutVars>
      </dgm:prSet>
      <dgm:spPr/>
    </dgm:pt>
    <dgm:pt modelId="{F417018C-4B7F-44A3-AFEA-C40491D3290C}" type="pres">
      <dgm:prSet presAssocID="{21BACC81-1107-42CD-A2C5-9E5290773B8F}" presName="dummy" presStyleCnt="0"/>
      <dgm:spPr/>
    </dgm:pt>
    <dgm:pt modelId="{446304B1-80E8-4FF8-A56D-89CCE485C762}" type="pres">
      <dgm:prSet presAssocID="{CF457E48-31D6-49E1-B2F2-6E3F02871878}" presName="sibTrans" presStyleLbl="sibTrans2D1" presStyleIdx="3" presStyleCnt="5"/>
      <dgm:spPr/>
    </dgm:pt>
    <dgm:pt modelId="{7C474720-7025-4B69-9881-6A4B6E715D7C}" type="pres">
      <dgm:prSet presAssocID="{B492F7F5-40B5-4FA0-89EA-C915902D2CBF}" presName="node" presStyleLbl="node1" presStyleIdx="4" presStyleCnt="5" custScaleX="175823" custScaleY="91330" custRadScaleRad="31213" custRadScaleInc="266290">
        <dgm:presLayoutVars>
          <dgm:bulletEnabled val="1"/>
        </dgm:presLayoutVars>
      </dgm:prSet>
      <dgm:spPr/>
    </dgm:pt>
    <dgm:pt modelId="{CDB4B887-EAEA-4D7A-B10B-BA9295B24568}" type="pres">
      <dgm:prSet presAssocID="{B492F7F5-40B5-4FA0-89EA-C915902D2CBF}" presName="dummy" presStyleCnt="0"/>
      <dgm:spPr/>
    </dgm:pt>
    <dgm:pt modelId="{80C0E9F3-5768-498F-9068-8C0FBF68EDF9}" type="pres">
      <dgm:prSet presAssocID="{33C6A2DD-7820-4D4B-A4EB-F4C61A5C58E4}" presName="sibTrans" presStyleLbl="sibTrans2D1" presStyleIdx="4" presStyleCnt="5"/>
      <dgm:spPr/>
    </dgm:pt>
  </dgm:ptLst>
  <dgm:cxnLst>
    <dgm:cxn modelId="{35919C01-E639-4B9B-84B0-33196E41F81E}" type="presOf" srcId="{9A18D39D-8372-4A1A-BE62-DCE1D6CBB32C}" destId="{777E1626-2093-4986-997F-CD33A45032F8}" srcOrd="0" destOrd="0" presId="urn:microsoft.com/office/officeart/2005/8/layout/radial6"/>
    <dgm:cxn modelId="{A9FF8C04-A94A-4661-877C-0AF8083E8196}" srcId="{964CE77E-96DD-4A39-9C4F-AA8B9A2EF37B}" destId="{21BACC81-1107-42CD-A2C5-9E5290773B8F}" srcOrd="3" destOrd="0" parTransId="{1A00C0F6-CC96-435C-9652-779387012C14}" sibTransId="{CF457E48-31D6-49E1-B2F2-6E3F02871878}"/>
    <dgm:cxn modelId="{EECD7814-0462-460A-A1D4-24AE38AD7AB0}" type="presOf" srcId="{21BACC81-1107-42CD-A2C5-9E5290773B8F}" destId="{FC8FA8F7-EA9E-416C-A19A-8290A1B8CA8F}" srcOrd="0" destOrd="0" presId="urn:microsoft.com/office/officeart/2005/8/layout/radial6"/>
    <dgm:cxn modelId="{DE671022-3696-4BE4-BFE6-E76F962A66CD}" type="presOf" srcId="{AF6FAEED-049C-45A9-9E23-56D60C1F766E}" destId="{A0DCCBE7-C4B0-4ABC-81EC-4D964A5403CE}" srcOrd="0" destOrd="0" presId="urn:microsoft.com/office/officeart/2005/8/layout/radial6"/>
    <dgm:cxn modelId="{9C5DD732-3602-4569-B4EE-0788B6868B3D}" type="presOf" srcId="{5B1D2304-CF8E-4BF0-BD25-983AAEE854A3}" destId="{FBA6F654-7EA9-4625-BFD4-E47FB3D172D9}" srcOrd="0" destOrd="0" presId="urn:microsoft.com/office/officeart/2005/8/layout/radial6"/>
    <dgm:cxn modelId="{B7359663-06F1-4E84-A737-EAB8EFD13CAE}" type="presOf" srcId="{33C6A2DD-7820-4D4B-A4EB-F4C61A5C58E4}" destId="{80C0E9F3-5768-498F-9068-8C0FBF68EDF9}" srcOrd="0" destOrd="0" presId="urn:microsoft.com/office/officeart/2005/8/layout/radial6"/>
    <dgm:cxn modelId="{BD363A48-646D-4A88-B698-88A3D6601A07}" srcId="{964CE77E-96DD-4A39-9C4F-AA8B9A2EF37B}" destId="{B492F7F5-40B5-4FA0-89EA-C915902D2CBF}" srcOrd="4" destOrd="0" parTransId="{840A85BD-6490-425D-A8C5-BF0E6B51F94E}" sibTransId="{33C6A2DD-7820-4D4B-A4EB-F4C61A5C58E4}"/>
    <dgm:cxn modelId="{2AB60489-D87A-4D6F-A1F1-02920B012CBA}" type="presOf" srcId="{B492F7F5-40B5-4FA0-89EA-C915902D2CBF}" destId="{7C474720-7025-4B69-9881-6A4B6E715D7C}" srcOrd="0" destOrd="0" presId="urn:microsoft.com/office/officeart/2005/8/layout/radial6"/>
    <dgm:cxn modelId="{17B916A8-F520-4A32-84D0-0BDB06CC45F9}" srcId="{964CE77E-96DD-4A39-9C4F-AA8B9A2EF37B}" destId="{9DB2EE18-284F-4E72-82E8-B3ECDA0775E6}" srcOrd="2" destOrd="0" parTransId="{1A0ECD0C-E001-4E29-8461-686B5A989375}" sibTransId="{3F74E987-5F22-4DC4-B1E1-59C3581ACF94}"/>
    <dgm:cxn modelId="{C07AFFAD-0B55-407C-8FF5-5A73B928E27F}" type="presOf" srcId="{CF457E48-31D6-49E1-B2F2-6E3F02871878}" destId="{446304B1-80E8-4FF8-A56D-89CCE485C762}" srcOrd="0" destOrd="0" presId="urn:microsoft.com/office/officeart/2005/8/layout/radial6"/>
    <dgm:cxn modelId="{9C36FEB3-B578-4E43-A7D6-24CE595C42F2}" type="presOf" srcId="{347477E1-8AE7-48A4-81DF-E48F999EB9CB}" destId="{A347E45A-7B9D-4B06-858C-F78CFD8337F9}" srcOrd="0" destOrd="0" presId="urn:microsoft.com/office/officeart/2005/8/layout/radial6"/>
    <dgm:cxn modelId="{121116BD-DA03-46C3-86A5-6453C5730156}" srcId="{AF6FAEED-049C-45A9-9E23-56D60C1F766E}" destId="{964CE77E-96DD-4A39-9C4F-AA8B9A2EF37B}" srcOrd="0" destOrd="0" parTransId="{69F866F1-AC13-4FDA-B49E-453CCE00C9F4}" sibTransId="{A83BDEA0-2DB3-4476-BEE0-14805B5290ED}"/>
    <dgm:cxn modelId="{0C1F35CF-1683-4811-B54F-9F876A7C353D}" type="presOf" srcId="{3A893BDA-2981-4B57-AB29-4FFACBF937EB}" destId="{6508C762-C7B7-43CE-B4F5-CAF953732A50}" srcOrd="0" destOrd="0" presId="urn:microsoft.com/office/officeart/2005/8/layout/radial6"/>
    <dgm:cxn modelId="{FFE5C5CF-2CE5-49C3-94BB-AA2973A8DE24}" type="presOf" srcId="{964CE77E-96DD-4A39-9C4F-AA8B9A2EF37B}" destId="{29910524-0E80-4FFF-B954-66F318AA6911}" srcOrd="0" destOrd="0" presId="urn:microsoft.com/office/officeart/2005/8/layout/radial6"/>
    <dgm:cxn modelId="{9285CBDB-E88B-419F-98FF-1BFE22D3191D}" srcId="{964CE77E-96DD-4A39-9C4F-AA8B9A2EF37B}" destId="{5B1D2304-CF8E-4BF0-BD25-983AAEE854A3}" srcOrd="1" destOrd="0" parTransId="{52F3877A-61E0-41C5-ACDC-17B572D45B4E}" sibTransId="{9A18D39D-8372-4A1A-BE62-DCE1D6CBB32C}"/>
    <dgm:cxn modelId="{7E6FDCE8-492A-4571-9344-5DF6230C9C1B}" type="presOf" srcId="{9DB2EE18-284F-4E72-82E8-B3ECDA0775E6}" destId="{9D190EF3-2934-48A7-B96B-244622882BEB}" srcOrd="0" destOrd="0" presId="urn:microsoft.com/office/officeart/2005/8/layout/radial6"/>
    <dgm:cxn modelId="{CDBBB9EC-912D-4566-95FB-DDABCA7F8152}" srcId="{964CE77E-96DD-4A39-9C4F-AA8B9A2EF37B}" destId="{347477E1-8AE7-48A4-81DF-E48F999EB9CB}" srcOrd="0" destOrd="0" parTransId="{6F112C06-E373-48D5-AA94-E12EB49C11C7}" sibTransId="{3A893BDA-2981-4B57-AB29-4FFACBF937EB}"/>
    <dgm:cxn modelId="{FD79C1F1-F598-49FD-AFC9-31E8CE21C8B7}" type="presOf" srcId="{3F74E987-5F22-4DC4-B1E1-59C3581ACF94}" destId="{0992B6F4-E273-41E1-9A22-B09A0698BF0C}" srcOrd="0" destOrd="0" presId="urn:microsoft.com/office/officeart/2005/8/layout/radial6"/>
    <dgm:cxn modelId="{9A1359FA-BBCE-4D3C-B8D9-37FB69E100F6}" type="presParOf" srcId="{A0DCCBE7-C4B0-4ABC-81EC-4D964A5403CE}" destId="{29910524-0E80-4FFF-B954-66F318AA6911}" srcOrd="0" destOrd="0" presId="urn:microsoft.com/office/officeart/2005/8/layout/radial6"/>
    <dgm:cxn modelId="{182A819D-B310-45C8-BC61-ECF039BBB2BC}" type="presParOf" srcId="{A0DCCBE7-C4B0-4ABC-81EC-4D964A5403CE}" destId="{A347E45A-7B9D-4B06-858C-F78CFD8337F9}" srcOrd="1" destOrd="0" presId="urn:microsoft.com/office/officeart/2005/8/layout/radial6"/>
    <dgm:cxn modelId="{A64C5F5C-5473-4EF2-B94D-4F581C11AD25}" type="presParOf" srcId="{A0DCCBE7-C4B0-4ABC-81EC-4D964A5403CE}" destId="{F5BE92E8-3F7E-47FC-8C67-812BC272A8C8}" srcOrd="2" destOrd="0" presId="urn:microsoft.com/office/officeart/2005/8/layout/radial6"/>
    <dgm:cxn modelId="{0D546D76-D65B-4A23-8DDE-9382D2FF39BB}" type="presParOf" srcId="{A0DCCBE7-C4B0-4ABC-81EC-4D964A5403CE}" destId="{6508C762-C7B7-43CE-B4F5-CAF953732A50}" srcOrd="3" destOrd="0" presId="urn:microsoft.com/office/officeart/2005/8/layout/radial6"/>
    <dgm:cxn modelId="{EEBD476B-F065-45C4-87C4-C75AC2204146}" type="presParOf" srcId="{A0DCCBE7-C4B0-4ABC-81EC-4D964A5403CE}" destId="{FBA6F654-7EA9-4625-BFD4-E47FB3D172D9}" srcOrd="4" destOrd="0" presId="urn:microsoft.com/office/officeart/2005/8/layout/radial6"/>
    <dgm:cxn modelId="{B0E0800A-FCFF-4F9A-8362-571EC132E5DD}" type="presParOf" srcId="{A0DCCBE7-C4B0-4ABC-81EC-4D964A5403CE}" destId="{67CDC662-22D0-4008-96DF-6945DFF3AFDF}" srcOrd="5" destOrd="0" presId="urn:microsoft.com/office/officeart/2005/8/layout/radial6"/>
    <dgm:cxn modelId="{AC4A8DF6-3C05-4952-9E3D-152CADECEA9A}" type="presParOf" srcId="{A0DCCBE7-C4B0-4ABC-81EC-4D964A5403CE}" destId="{777E1626-2093-4986-997F-CD33A45032F8}" srcOrd="6" destOrd="0" presId="urn:microsoft.com/office/officeart/2005/8/layout/radial6"/>
    <dgm:cxn modelId="{444BB03B-BECF-4DA6-A42A-E43F5609AFA9}" type="presParOf" srcId="{A0DCCBE7-C4B0-4ABC-81EC-4D964A5403CE}" destId="{9D190EF3-2934-48A7-B96B-244622882BEB}" srcOrd="7" destOrd="0" presId="urn:microsoft.com/office/officeart/2005/8/layout/radial6"/>
    <dgm:cxn modelId="{55351DE9-3B2A-4AEB-AD74-BB680CE6B266}" type="presParOf" srcId="{A0DCCBE7-C4B0-4ABC-81EC-4D964A5403CE}" destId="{0346E27B-2114-4D5E-89F5-899BD8645160}" srcOrd="8" destOrd="0" presId="urn:microsoft.com/office/officeart/2005/8/layout/radial6"/>
    <dgm:cxn modelId="{A2571882-6A34-4F18-90F8-23581FD46A90}" type="presParOf" srcId="{A0DCCBE7-C4B0-4ABC-81EC-4D964A5403CE}" destId="{0992B6F4-E273-41E1-9A22-B09A0698BF0C}" srcOrd="9" destOrd="0" presId="urn:microsoft.com/office/officeart/2005/8/layout/radial6"/>
    <dgm:cxn modelId="{5E90ABB8-22B6-4837-BBAD-3A507D5228C4}" type="presParOf" srcId="{A0DCCBE7-C4B0-4ABC-81EC-4D964A5403CE}" destId="{FC8FA8F7-EA9E-416C-A19A-8290A1B8CA8F}" srcOrd="10" destOrd="0" presId="urn:microsoft.com/office/officeart/2005/8/layout/radial6"/>
    <dgm:cxn modelId="{C794A5B7-AC0D-40F7-912E-049119B1EBFF}" type="presParOf" srcId="{A0DCCBE7-C4B0-4ABC-81EC-4D964A5403CE}" destId="{F417018C-4B7F-44A3-AFEA-C40491D3290C}" srcOrd="11" destOrd="0" presId="urn:microsoft.com/office/officeart/2005/8/layout/radial6"/>
    <dgm:cxn modelId="{4146DA9B-F642-4654-82FA-144DC21466A4}" type="presParOf" srcId="{A0DCCBE7-C4B0-4ABC-81EC-4D964A5403CE}" destId="{446304B1-80E8-4FF8-A56D-89CCE485C762}" srcOrd="12" destOrd="0" presId="urn:microsoft.com/office/officeart/2005/8/layout/radial6"/>
    <dgm:cxn modelId="{CF324469-BE4F-40EF-9B97-23038B2F4C5B}" type="presParOf" srcId="{A0DCCBE7-C4B0-4ABC-81EC-4D964A5403CE}" destId="{7C474720-7025-4B69-9881-6A4B6E715D7C}" srcOrd="13" destOrd="0" presId="urn:microsoft.com/office/officeart/2005/8/layout/radial6"/>
    <dgm:cxn modelId="{88C61B18-2912-4BCA-8115-4B0D6808652B}" type="presParOf" srcId="{A0DCCBE7-C4B0-4ABC-81EC-4D964A5403CE}" destId="{CDB4B887-EAEA-4D7A-B10B-BA9295B24568}" srcOrd="14" destOrd="0" presId="urn:microsoft.com/office/officeart/2005/8/layout/radial6"/>
    <dgm:cxn modelId="{F0CEAF8A-CE1A-4911-8F18-37EE07055169}" type="presParOf" srcId="{A0DCCBE7-C4B0-4ABC-81EC-4D964A5403CE}" destId="{80C0E9F3-5768-498F-9068-8C0FBF68EDF9}"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21E8E-8706-4EA2-9A6C-6EEC713190C7}">
      <dsp:nvSpPr>
        <dsp:cNvPr id="0" name=""/>
        <dsp:cNvSpPr/>
      </dsp:nvSpPr>
      <dsp:spPr>
        <a:xfrm>
          <a:off x="0" y="0"/>
          <a:ext cx="8026103" cy="1789533"/>
        </a:xfrm>
        <a:prstGeom prst="roundRect">
          <a:avLst>
            <a:gd name="adj" fmla="val 85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1388876" numCol="1" spcCol="1270" anchor="t" anchorCtr="0">
          <a:noAutofit/>
        </a:bodyPr>
        <a:lstStyle/>
        <a:p>
          <a:pPr marL="0" lvl="0" indent="0" algn="l" defTabSz="755650">
            <a:lnSpc>
              <a:spcPct val="90000"/>
            </a:lnSpc>
            <a:spcBef>
              <a:spcPct val="0"/>
            </a:spcBef>
            <a:spcAft>
              <a:spcPct val="35000"/>
            </a:spcAft>
            <a:buNone/>
          </a:pPr>
          <a:r>
            <a:rPr lang="fr-FR" sz="1700" kern="1200" dirty="0"/>
            <a:t> </a:t>
          </a:r>
        </a:p>
      </dsp:txBody>
      <dsp:txXfrm>
        <a:off x="44552" y="44552"/>
        <a:ext cx="7936999" cy="1700429"/>
      </dsp:txXfrm>
    </dsp:sp>
    <dsp:sp modelId="{33804257-B79D-4E9B-A807-2971588725F9}">
      <dsp:nvSpPr>
        <dsp:cNvPr id="0" name=""/>
        <dsp:cNvSpPr/>
      </dsp:nvSpPr>
      <dsp:spPr>
        <a:xfrm>
          <a:off x="200652" y="447383"/>
          <a:ext cx="7624797" cy="1252673"/>
        </a:xfrm>
        <a:prstGeom prst="roundRect">
          <a:avLst>
            <a:gd name="adj" fmla="val 105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795447" numCol="1" spcCol="1270" anchor="t" anchorCtr="0">
          <a:noAutofit/>
        </a:bodyPr>
        <a:lstStyle/>
        <a:p>
          <a:pPr marL="0" lvl="0" indent="0" algn="l" defTabSz="755650">
            <a:lnSpc>
              <a:spcPct val="90000"/>
            </a:lnSpc>
            <a:spcBef>
              <a:spcPct val="0"/>
            </a:spcBef>
            <a:spcAft>
              <a:spcPct val="35000"/>
            </a:spcAft>
            <a:buNone/>
          </a:pPr>
          <a:r>
            <a:rPr lang="fr-FR" sz="1700" b="1" kern="1200" dirty="0"/>
            <a:t>Cadre d’orientation </a:t>
          </a:r>
          <a:r>
            <a:rPr lang="fr-FR" sz="1700" b="1" kern="1200"/>
            <a:t>stratégique 2018-2027</a:t>
          </a:r>
          <a:endParaRPr lang="fr-FR" sz="1700" b="1" kern="1200" dirty="0"/>
        </a:p>
      </dsp:txBody>
      <dsp:txXfrm>
        <a:off x="239176" y="485907"/>
        <a:ext cx="7547749" cy="1175625"/>
      </dsp:txXfrm>
    </dsp:sp>
    <dsp:sp modelId="{E47EE592-E945-44CD-92C2-716558D89788}">
      <dsp:nvSpPr>
        <dsp:cNvPr id="0" name=""/>
        <dsp:cNvSpPr/>
      </dsp:nvSpPr>
      <dsp:spPr>
        <a:xfrm>
          <a:off x="401305" y="894766"/>
          <a:ext cx="7223492" cy="715813"/>
        </a:xfrm>
        <a:prstGeom prst="roundRect">
          <a:avLst>
            <a:gd name="adj" fmla="val 105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120904" numCol="1" spcCol="1270" anchor="t" anchorCtr="0">
          <a:noAutofit/>
        </a:bodyPr>
        <a:lstStyle/>
        <a:p>
          <a:pPr marL="0" lvl="0" indent="0" algn="l" defTabSz="755650">
            <a:lnSpc>
              <a:spcPct val="90000"/>
            </a:lnSpc>
            <a:spcBef>
              <a:spcPct val="0"/>
            </a:spcBef>
            <a:spcAft>
              <a:spcPct val="35000"/>
            </a:spcAft>
            <a:buNone/>
          </a:pPr>
          <a:r>
            <a:rPr lang="fr-FR" sz="1700" b="1" kern="1200" dirty="0"/>
            <a:t>Schéma régional de santé et </a:t>
          </a:r>
          <a:r>
            <a:rPr lang="fr-FR" sz="1700" b="1" kern="1200"/>
            <a:t>PRAPS 2018-2022</a:t>
          </a:r>
          <a:endParaRPr lang="fr-FR" sz="1700" b="1" kern="1200" dirty="0"/>
        </a:p>
      </dsp:txBody>
      <dsp:txXfrm>
        <a:off x="423319" y="916780"/>
        <a:ext cx="7179464" cy="6717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264D4-1DB9-49A1-BCCF-68742474C45D}">
      <dsp:nvSpPr>
        <dsp:cNvPr id="0" name=""/>
        <dsp:cNvSpPr/>
      </dsp:nvSpPr>
      <dsp:spPr>
        <a:xfrm>
          <a:off x="0" y="330121"/>
          <a:ext cx="7080448" cy="249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521" tIns="374904" rIns="549521"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t>Parcours « Personnes âgées » ;</a:t>
          </a:r>
        </a:p>
        <a:p>
          <a:pPr marL="171450" lvl="1" indent="-171450" algn="l" defTabSz="800100">
            <a:lnSpc>
              <a:spcPct val="90000"/>
            </a:lnSpc>
            <a:spcBef>
              <a:spcPct val="0"/>
            </a:spcBef>
            <a:spcAft>
              <a:spcPct val="15000"/>
            </a:spcAft>
            <a:buChar char="•"/>
          </a:pPr>
          <a:r>
            <a:rPr lang="fr-FR" sz="1800" kern="1200" dirty="0"/>
            <a:t>Parcours « Personnes en situation de handicap » ;</a:t>
          </a:r>
        </a:p>
        <a:p>
          <a:pPr marL="171450" lvl="1" indent="-171450" algn="l" defTabSz="800100">
            <a:lnSpc>
              <a:spcPct val="90000"/>
            </a:lnSpc>
            <a:spcBef>
              <a:spcPct val="0"/>
            </a:spcBef>
            <a:spcAft>
              <a:spcPct val="15000"/>
            </a:spcAft>
            <a:buChar char="•"/>
          </a:pPr>
          <a:r>
            <a:rPr lang="fr-FR" sz="1800" kern="1200" dirty="0"/>
            <a:t>Parcours « Santé des enfants et des adolescents » ;</a:t>
          </a:r>
        </a:p>
        <a:p>
          <a:pPr marL="171450" lvl="1" indent="-171450" algn="l" defTabSz="800100">
            <a:lnSpc>
              <a:spcPct val="90000"/>
            </a:lnSpc>
            <a:spcBef>
              <a:spcPct val="0"/>
            </a:spcBef>
            <a:spcAft>
              <a:spcPct val="15000"/>
            </a:spcAft>
            <a:buChar char="•"/>
          </a:pPr>
          <a:r>
            <a:rPr lang="fr-FR" sz="1800" kern="1200" dirty="0"/>
            <a:t>Parcours « Personnes en situation sociale fragile (PRAPS) » et « soins aux détenus »</a:t>
          </a:r>
        </a:p>
        <a:p>
          <a:pPr marL="171450" lvl="1" indent="-171450" algn="l" defTabSz="800100">
            <a:lnSpc>
              <a:spcPct val="90000"/>
            </a:lnSpc>
            <a:spcBef>
              <a:spcPct val="0"/>
            </a:spcBef>
            <a:spcAft>
              <a:spcPct val="15000"/>
            </a:spcAft>
            <a:buChar char="•"/>
          </a:pPr>
          <a:r>
            <a:rPr lang="fr-FR" sz="1800" kern="1200" dirty="0"/>
            <a:t>Parcours « Patients atteints de cancer » ;</a:t>
          </a:r>
        </a:p>
        <a:p>
          <a:pPr marL="171450" lvl="1" indent="-171450" algn="l" defTabSz="800100">
            <a:lnSpc>
              <a:spcPct val="90000"/>
            </a:lnSpc>
            <a:spcBef>
              <a:spcPct val="0"/>
            </a:spcBef>
            <a:spcAft>
              <a:spcPct val="15000"/>
            </a:spcAft>
            <a:buChar char="•"/>
          </a:pPr>
          <a:r>
            <a:rPr lang="fr-FR" sz="1800" kern="1200" dirty="0"/>
            <a:t>Parcours « Santé mentale » ;</a:t>
          </a:r>
        </a:p>
      </dsp:txBody>
      <dsp:txXfrm>
        <a:off x="0" y="330121"/>
        <a:ext cx="7080448" cy="2494800"/>
      </dsp:txXfrm>
    </dsp:sp>
    <dsp:sp modelId="{8FF09EA8-6780-41EC-9B31-B7510812969E}">
      <dsp:nvSpPr>
        <dsp:cNvPr id="0" name=""/>
        <dsp:cNvSpPr/>
      </dsp:nvSpPr>
      <dsp:spPr>
        <a:xfrm>
          <a:off x="354022" y="64441"/>
          <a:ext cx="4956313"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337" tIns="0" rIns="187337" bIns="0" numCol="1" spcCol="1270" anchor="ctr" anchorCtr="0">
          <a:noAutofit/>
        </a:bodyPr>
        <a:lstStyle/>
        <a:p>
          <a:pPr marL="0" lvl="0" indent="0" algn="l" defTabSz="800100">
            <a:lnSpc>
              <a:spcPct val="90000"/>
            </a:lnSpc>
            <a:spcBef>
              <a:spcPct val="0"/>
            </a:spcBef>
            <a:spcAft>
              <a:spcPct val="35000"/>
            </a:spcAft>
            <a:buNone/>
          </a:pPr>
          <a:r>
            <a:rPr lang="fr-FR" sz="1800" kern="1200" dirty="0"/>
            <a:t>Approche populationnelle</a:t>
          </a:r>
        </a:p>
      </dsp:txBody>
      <dsp:txXfrm>
        <a:off x="379961" y="90380"/>
        <a:ext cx="4904435" cy="479482"/>
      </dsp:txXfrm>
    </dsp:sp>
    <dsp:sp modelId="{4F5E0A90-D107-415B-A454-A13FD5E77CA9}">
      <dsp:nvSpPr>
        <dsp:cNvPr id="0" name=""/>
        <dsp:cNvSpPr/>
      </dsp:nvSpPr>
      <dsp:spPr>
        <a:xfrm>
          <a:off x="0" y="3187802"/>
          <a:ext cx="7080448" cy="1644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521" tIns="374904" rIns="549521"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t>Parcours « Maladies chroniques » ;</a:t>
          </a:r>
        </a:p>
        <a:p>
          <a:pPr marL="171450" lvl="1" indent="-171450" algn="l" defTabSz="800100">
            <a:lnSpc>
              <a:spcPct val="90000"/>
            </a:lnSpc>
            <a:spcBef>
              <a:spcPct val="0"/>
            </a:spcBef>
            <a:spcAft>
              <a:spcPct val="15000"/>
            </a:spcAft>
            <a:buChar char="•"/>
          </a:pPr>
          <a:r>
            <a:rPr lang="fr-FR" sz="1800" kern="1200" dirty="0"/>
            <a:t>Parcours « Maladies </a:t>
          </a:r>
          <a:r>
            <a:rPr lang="fr-FR" sz="1800" kern="1200" dirty="0" err="1"/>
            <a:t>neurocardiovasculaires</a:t>
          </a:r>
          <a:r>
            <a:rPr lang="fr-FR" sz="1800" kern="1200" dirty="0"/>
            <a:t> / AVC » ;</a:t>
          </a:r>
        </a:p>
        <a:p>
          <a:pPr marL="171450" lvl="1" indent="-171450" algn="l" defTabSz="800100">
            <a:lnSpc>
              <a:spcPct val="90000"/>
            </a:lnSpc>
            <a:spcBef>
              <a:spcPct val="0"/>
            </a:spcBef>
            <a:spcAft>
              <a:spcPct val="15000"/>
            </a:spcAft>
            <a:buChar char="•"/>
          </a:pPr>
          <a:r>
            <a:rPr lang="fr-FR" sz="1800" kern="1200" dirty="0"/>
            <a:t>Parcours « Maladies neurodégénératives »;</a:t>
          </a:r>
        </a:p>
        <a:p>
          <a:pPr marL="171450" lvl="1" indent="-171450" algn="l" defTabSz="800100">
            <a:lnSpc>
              <a:spcPct val="90000"/>
            </a:lnSpc>
            <a:spcBef>
              <a:spcPct val="0"/>
            </a:spcBef>
            <a:spcAft>
              <a:spcPct val="15000"/>
            </a:spcAft>
            <a:buChar char="•"/>
          </a:pPr>
          <a:r>
            <a:rPr lang="fr-FR" sz="1800" kern="1200" dirty="0"/>
            <a:t>Parcours « Maladies rares ».</a:t>
          </a:r>
        </a:p>
      </dsp:txBody>
      <dsp:txXfrm>
        <a:off x="0" y="3187802"/>
        <a:ext cx="7080448" cy="1644300"/>
      </dsp:txXfrm>
    </dsp:sp>
    <dsp:sp modelId="{4D2D75DB-6C40-485F-97BF-6F6AAE40FCA4}">
      <dsp:nvSpPr>
        <dsp:cNvPr id="0" name=""/>
        <dsp:cNvSpPr/>
      </dsp:nvSpPr>
      <dsp:spPr>
        <a:xfrm>
          <a:off x="354022" y="2922121"/>
          <a:ext cx="4956313"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337" tIns="0" rIns="187337" bIns="0" numCol="1" spcCol="1270" anchor="ctr" anchorCtr="0">
          <a:noAutofit/>
        </a:bodyPr>
        <a:lstStyle/>
        <a:p>
          <a:pPr marL="0" lvl="0" indent="0" algn="l" defTabSz="800100">
            <a:lnSpc>
              <a:spcPct val="90000"/>
            </a:lnSpc>
            <a:spcBef>
              <a:spcPct val="0"/>
            </a:spcBef>
            <a:spcAft>
              <a:spcPct val="35000"/>
            </a:spcAft>
            <a:buNone/>
          </a:pPr>
          <a:r>
            <a:rPr lang="fr-FR" sz="1800" kern="1200" dirty="0"/>
            <a:t>Approche par pathologie</a:t>
          </a:r>
        </a:p>
      </dsp:txBody>
      <dsp:txXfrm>
        <a:off x="379961" y="2948060"/>
        <a:ext cx="4904435"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8B32B-7A8A-4448-BF0C-FC5FBB21A90C}">
      <dsp:nvSpPr>
        <dsp:cNvPr id="0" name=""/>
        <dsp:cNvSpPr/>
      </dsp:nvSpPr>
      <dsp:spPr>
        <a:xfrm>
          <a:off x="-5858465" y="-897147"/>
          <a:ext cx="6978871" cy="6978871"/>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2E8F3-66E2-4B1E-A334-87AE68E98C3E}">
      <dsp:nvSpPr>
        <dsp:cNvPr id="0" name=""/>
        <dsp:cNvSpPr/>
      </dsp:nvSpPr>
      <dsp:spPr>
        <a:xfrm>
          <a:off x="439698" y="235690"/>
          <a:ext cx="4207074" cy="47117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Orienter résolument et prioritairement la politique régionale de santé vers</a:t>
          </a:r>
          <a:r>
            <a:rPr lang="fr-FR" sz="1400" b="1" kern="1200" dirty="0">
              <a:solidFill>
                <a:schemeClr val="tx1"/>
              </a:solidFill>
            </a:rPr>
            <a:t> la prévention </a:t>
          </a:r>
          <a:r>
            <a:rPr lang="fr-FR" sz="1400" kern="1200" dirty="0">
              <a:solidFill>
                <a:schemeClr val="tx1"/>
              </a:solidFill>
            </a:rPr>
            <a:t>dans une démarche de</a:t>
          </a:r>
          <a:r>
            <a:rPr lang="fr-FR" sz="1400" b="1" kern="1200" dirty="0">
              <a:solidFill>
                <a:schemeClr val="tx1"/>
              </a:solidFill>
            </a:rPr>
            <a:t> promotion de la santé</a:t>
          </a:r>
        </a:p>
      </dsp:txBody>
      <dsp:txXfrm>
        <a:off x="439698" y="235690"/>
        <a:ext cx="4207074" cy="471174"/>
      </dsp:txXfrm>
    </dsp:sp>
    <dsp:sp modelId="{DA5ECB81-087D-4D0A-BB07-4279800ED6EB}">
      <dsp:nvSpPr>
        <dsp:cNvPr id="0" name=""/>
        <dsp:cNvSpPr/>
      </dsp:nvSpPr>
      <dsp:spPr>
        <a:xfrm>
          <a:off x="69214" y="176794"/>
          <a:ext cx="588967" cy="588967"/>
        </a:xfrm>
        <a:prstGeom prst="ellipse">
          <a:avLst/>
        </a:prstGeom>
        <a:solidFill>
          <a:srgbClr val="99CC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8AC359C7-C3FA-4E0D-80E0-A2518679287C}">
      <dsp:nvSpPr>
        <dsp:cNvPr id="0" name=""/>
        <dsp:cNvSpPr/>
      </dsp:nvSpPr>
      <dsp:spPr>
        <a:xfrm>
          <a:off x="790388" y="980509"/>
          <a:ext cx="3932385" cy="4711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Renforcer et structurer </a:t>
          </a:r>
          <a:r>
            <a:rPr lang="fr-FR" sz="1400" b="1" kern="1200" dirty="0">
              <a:solidFill>
                <a:schemeClr val="tx1"/>
              </a:solidFill>
            </a:rPr>
            <a:t>l’offre de soins de proximité</a:t>
          </a:r>
        </a:p>
      </dsp:txBody>
      <dsp:txXfrm>
        <a:off x="790388" y="980509"/>
        <a:ext cx="3932385" cy="471174"/>
      </dsp:txXfrm>
    </dsp:sp>
    <dsp:sp modelId="{737248CE-C15D-422F-92D5-18531D9FDC72}">
      <dsp:nvSpPr>
        <dsp:cNvPr id="0" name=""/>
        <dsp:cNvSpPr/>
      </dsp:nvSpPr>
      <dsp:spPr>
        <a:xfrm>
          <a:off x="495904" y="883970"/>
          <a:ext cx="588967" cy="588967"/>
        </a:xfrm>
        <a:prstGeom prst="ellipse">
          <a:avLst/>
        </a:prstGeom>
        <a:solidFill>
          <a:srgbClr val="C000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03759AAC-26DC-47B6-970A-623472E39895}">
      <dsp:nvSpPr>
        <dsp:cNvPr id="0" name=""/>
        <dsp:cNvSpPr/>
      </dsp:nvSpPr>
      <dsp:spPr>
        <a:xfrm>
          <a:off x="1024213" y="1589935"/>
          <a:ext cx="3698560" cy="4711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Faire évoluer le système dans </a:t>
          </a:r>
          <a:r>
            <a:rPr lang="fr-FR" sz="1400" b="1" kern="1200" dirty="0">
              <a:solidFill>
                <a:schemeClr val="tx1"/>
              </a:solidFill>
            </a:rPr>
            <a:t>une logique de parcours</a:t>
          </a:r>
        </a:p>
      </dsp:txBody>
      <dsp:txXfrm>
        <a:off x="1024213" y="1589935"/>
        <a:ext cx="3698560" cy="471174"/>
      </dsp:txXfrm>
    </dsp:sp>
    <dsp:sp modelId="{291A62B2-FB30-445C-B98F-99FDB04B9334}">
      <dsp:nvSpPr>
        <dsp:cNvPr id="0" name=""/>
        <dsp:cNvSpPr/>
      </dsp:nvSpPr>
      <dsp:spPr>
        <a:xfrm>
          <a:off x="729729" y="1590628"/>
          <a:ext cx="588967" cy="588967"/>
        </a:xfrm>
        <a:prstGeom prst="ellipse">
          <a:avLst/>
        </a:prstGeom>
        <a:solidFill>
          <a:srgbClr val="C000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F9DDA66A-7B73-41B9-9047-3B9720B14CBD}">
      <dsp:nvSpPr>
        <dsp:cNvPr id="0" name=""/>
        <dsp:cNvSpPr/>
      </dsp:nvSpPr>
      <dsp:spPr>
        <a:xfrm>
          <a:off x="1098871" y="2212086"/>
          <a:ext cx="3623902" cy="7604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solidFill>
                <a:schemeClr val="tx1"/>
              </a:solidFill>
            </a:rPr>
            <a:t>Améliorer l’accès aux soins et </a:t>
          </a:r>
          <a:r>
            <a:rPr lang="fr-FR" sz="1400" b="1" kern="1200" dirty="0">
              <a:solidFill>
                <a:schemeClr val="tx1"/>
              </a:solidFill>
            </a:rPr>
            <a:t>l’autonomie</a:t>
          </a:r>
          <a:r>
            <a:rPr lang="fr-FR" sz="1400" b="0" kern="1200" dirty="0">
              <a:solidFill>
                <a:schemeClr val="tx1"/>
              </a:solidFill>
            </a:rPr>
            <a:t> des personnes en situation de handicap, des personnes âgées et des personnes en situation fragile dans </a:t>
          </a:r>
          <a:r>
            <a:rPr lang="fr-FR" sz="1400" b="1" kern="1200" dirty="0">
              <a:solidFill>
                <a:schemeClr val="tx1"/>
              </a:solidFill>
            </a:rPr>
            <a:t>une logique inclusive</a:t>
          </a:r>
        </a:p>
      </dsp:txBody>
      <dsp:txXfrm>
        <a:off x="1098871" y="2212086"/>
        <a:ext cx="3623902" cy="760404"/>
      </dsp:txXfrm>
    </dsp:sp>
    <dsp:sp modelId="{FB4AF60F-0F92-4020-8AF7-77FFED1F8538}">
      <dsp:nvSpPr>
        <dsp:cNvPr id="0" name=""/>
        <dsp:cNvSpPr/>
      </dsp:nvSpPr>
      <dsp:spPr>
        <a:xfrm>
          <a:off x="804387" y="2297804"/>
          <a:ext cx="588967" cy="588967"/>
        </a:xfrm>
        <a:prstGeom prst="ellipse">
          <a:avLst/>
        </a:prstGeom>
        <a:solidFill>
          <a:srgbClr val="99CC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77807E74-3C29-41E2-A802-F6C9F0ADA196}">
      <dsp:nvSpPr>
        <dsp:cNvPr id="0" name=""/>
        <dsp:cNvSpPr/>
      </dsp:nvSpPr>
      <dsp:spPr>
        <a:xfrm>
          <a:off x="1024213" y="3179876"/>
          <a:ext cx="3698560" cy="4711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Développer les actions de </a:t>
          </a:r>
          <a:r>
            <a:rPr lang="fr-FR" sz="1400" b="1" kern="1200" dirty="0">
              <a:solidFill>
                <a:schemeClr val="tx1"/>
              </a:solidFill>
            </a:rPr>
            <a:t>qualité, de pertinence et d’efficience des soins</a:t>
          </a:r>
        </a:p>
      </dsp:txBody>
      <dsp:txXfrm>
        <a:off x="1024213" y="3179876"/>
        <a:ext cx="3698560" cy="471174"/>
      </dsp:txXfrm>
    </dsp:sp>
    <dsp:sp modelId="{8BFA880B-3FF9-4548-BFE1-726FBE740C85}">
      <dsp:nvSpPr>
        <dsp:cNvPr id="0" name=""/>
        <dsp:cNvSpPr/>
      </dsp:nvSpPr>
      <dsp:spPr>
        <a:xfrm>
          <a:off x="729729" y="3004980"/>
          <a:ext cx="588967" cy="588967"/>
        </a:xfrm>
        <a:prstGeom prst="ellipse">
          <a:avLst/>
        </a:prstGeom>
        <a:solidFill>
          <a:srgbClr val="99CC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B767DF80-532C-4062-8EED-888E7B8A4C72}">
      <dsp:nvSpPr>
        <dsp:cNvPr id="0" name=""/>
        <dsp:cNvSpPr/>
      </dsp:nvSpPr>
      <dsp:spPr>
        <a:xfrm>
          <a:off x="790388" y="3770535"/>
          <a:ext cx="3932385" cy="4711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Adapter la politique de </a:t>
          </a:r>
          <a:r>
            <a:rPr lang="fr-FR" sz="1400" b="1" kern="1200" dirty="0">
              <a:solidFill>
                <a:schemeClr val="tx1"/>
              </a:solidFill>
            </a:rPr>
            <a:t>ressources humaines en santé</a:t>
          </a:r>
        </a:p>
      </dsp:txBody>
      <dsp:txXfrm>
        <a:off x="790388" y="3770535"/>
        <a:ext cx="3932385" cy="471174"/>
      </dsp:txXfrm>
    </dsp:sp>
    <dsp:sp modelId="{8A6935FF-B1FA-40AA-BC83-4B318D40818E}">
      <dsp:nvSpPr>
        <dsp:cNvPr id="0" name=""/>
        <dsp:cNvSpPr/>
      </dsp:nvSpPr>
      <dsp:spPr>
        <a:xfrm>
          <a:off x="495904" y="3711638"/>
          <a:ext cx="588967" cy="588967"/>
        </a:xfrm>
        <a:prstGeom prst="ellipse">
          <a:avLst/>
        </a:prstGeom>
        <a:solidFill>
          <a:srgbClr val="C000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36F4D7F8-7B13-461E-9862-524A4EC7FFC2}">
      <dsp:nvSpPr>
        <dsp:cNvPr id="0" name=""/>
        <dsp:cNvSpPr/>
      </dsp:nvSpPr>
      <dsp:spPr>
        <a:xfrm>
          <a:off x="363698" y="4477711"/>
          <a:ext cx="4359075" cy="4711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Développer </a:t>
          </a:r>
          <a:r>
            <a:rPr lang="fr-FR" sz="1400" b="1" kern="1200" dirty="0">
              <a:solidFill>
                <a:schemeClr val="tx1"/>
              </a:solidFill>
            </a:rPr>
            <a:t>une politique d’innovation </a:t>
          </a:r>
          <a:r>
            <a:rPr lang="fr-FR" sz="1400" kern="1200" dirty="0">
              <a:solidFill>
                <a:schemeClr val="tx1"/>
              </a:solidFill>
            </a:rPr>
            <a:t>accompagnant les transformations du système de santé</a:t>
          </a:r>
        </a:p>
      </dsp:txBody>
      <dsp:txXfrm>
        <a:off x="363698" y="4477711"/>
        <a:ext cx="4359075" cy="471174"/>
      </dsp:txXfrm>
    </dsp:sp>
    <dsp:sp modelId="{E1F2D386-0F43-48E9-B5D9-575E6E1767DF}">
      <dsp:nvSpPr>
        <dsp:cNvPr id="0" name=""/>
        <dsp:cNvSpPr/>
      </dsp:nvSpPr>
      <dsp:spPr>
        <a:xfrm>
          <a:off x="69214" y="4418814"/>
          <a:ext cx="588967" cy="588967"/>
        </a:xfrm>
        <a:prstGeom prst="ellipse">
          <a:avLst/>
        </a:prstGeom>
        <a:solidFill>
          <a:srgbClr val="C000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8B32B-7A8A-4448-BF0C-FC5FBB21A90C}">
      <dsp:nvSpPr>
        <dsp:cNvPr id="0" name=""/>
        <dsp:cNvSpPr/>
      </dsp:nvSpPr>
      <dsp:spPr>
        <a:xfrm>
          <a:off x="-5042153" y="-698139"/>
          <a:ext cx="6004791" cy="6004791"/>
        </a:xfrm>
        <a:prstGeom prst="blockArc">
          <a:avLst>
            <a:gd name="adj1" fmla="val 18900000"/>
            <a:gd name="adj2" fmla="val 2700000"/>
            <a:gd name="adj3" fmla="val 36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F3ADB-2A81-4E9D-B341-9C96BF3305F8}">
      <dsp:nvSpPr>
        <dsp:cNvPr id="0" name=""/>
        <dsp:cNvSpPr/>
      </dsp:nvSpPr>
      <dsp:spPr>
        <a:xfrm>
          <a:off x="504066" y="417219"/>
          <a:ext cx="3002347" cy="68609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90"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t>La répartition territoriale des activités de soins autorisées , des EML et des laboratoires de biologie médicale et de génétique</a:t>
          </a:r>
        </a:p>
      </dsp:txBody>
      <dsp:txXfrm>
        <a:off x="504066" y="417219"/>
        <a:ext cx="3002347" cy="686097"/>
      </dsp:txXfrm>
    </dsp:sp>
    <dsp:sp modelId="{4F773C7C-22AD-491A-9A51-8429A5152967}">
      <dsp:nvSpPr>
        <dsp:cNvPr id="0" name=""/>
        <dsp:cNvSpPr/>
      </dsp:nvSpPr>
      <dsp:spPr>
        <a:xfrm>
          <a:off x="75255" y="331456"/>
          <a:ext cx="857622" cy="857622"/>
        </a:xfrm>
        <a:prstGeom prst="ellipse">
          <a:avLst/>
        </a:prstGeom>
        <a:solidFill>
          <a:srgbClr val="99CC00"/>
        </a:solidFill>
        <a:ln w="25400" cap="flat" cmpd="sng" algn="ctr">
          <a:noFill/>
          <a:prstDash val="solid"/>
        </a:ln>
        <a:effectLst/>
      </dsp:spPr>
      <dsp:style>
        <a:lnRef idx="2">
          <a:scrgbClr r="0" g="0" b="0"/>
        </a:lnRef>
        <a:fillRef idx="1">
          <a:scrgbClr r="0" g="0" b="0"/>
        </a:fillRef>
        <a:effectRef idx="0">
          <a:scrgbClr r="0" g="0" b="0"/>
        </a:effectRef>
        <a:fontRef idx="minor"/>
      </dsp:style>
    </dsp:sp>
    <dsp:sp modelId="{D3CF81F7-DD3F-4A40-8357-462F5C90374E}">
      <dsp:nvSpPr>
        <dsp:cNvPr id="0" name=""/>
        <dsp:cNvSpPr/>
      </dsp:nvSpPr>
      <dsp:spPr>
        <a:xfrm>
          <a:off x="897422" y="1446544"/>
          <a:ext cx="2608991" cy="68609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90"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t>Une </a:t>
          </a:r>
          <a:r>
            <a:rPr lang="fr-FR" sz="1400" b="1" kern="1200" dirty="0"/>
            <a:t>permanence des soins </a:t>
          </a:r>
          <a:r>
            <a:rPr lang="fr-FR" sz="1400" b="0" kern="1200" dirty="0"/>
            <a:t>en établissement de santé organisé</a:t>
          </a:r>
        </a:p>
      </dsp:txBody>
      <dsp:txXfrm>
        <a:off x="897422" y="1446544"/>
        <a:ext cx="2608991" cy="686097"/>
      </dsp:txXfrm>
    </dsp:sp>
    <dsp:sp modelId="{7CCBEC20-4E7D-4670-B4F4-68FBA0E601D3}">
      <dsp:nvSpPr>
        <dsp:cNvPr id="0" name=""/>
        <dsp:cNvSpPr/>
      </dsp:nvSpPr>
      <dsp:spPr>
        <a:xfrm>
          <a:off x="468610" y="1360782"/>
          <a:ext cx="857622" cy="857622"/>
        </a:xfrm>
        <a:prstGeom prst="ellipse">
          <a:avLst/>
        </a:prstGeom>
        <a:solidFill>
          <a:srgbClr val="99CC00"/>
        </a:solidFill>
        <a:ln w="25400" cap="flat" cmpd="sng" algn="ctr">
          <a:noFill/>
          <a:prstDash val="solid"/>
        </a:ln>
        <a:effectLst/>
      </dsp:spPr>
      <dsp:style>
        <a:lnRef idx="2">
          <a:scrgbClr r="0" g="0" b="0"/>
        </a:lnRef>
        <a:fillRef idx="1">
          <a:scrgbClr r="0" g="0" b="0"/>
        </a:fillRef>
        <a:effectRef idx="0">
          <a:scrgbClr r="0" g="0" b="0"/>
        </a:effectRef>
        <a:fontRef idx="minor"/>
      </dsp:style>
    </dsp:sp>
    <dsp:sp modelId="{B7302AC8-2051-444F-858B-10D1FB9D24FA}">
      <dsp:nvSpPr>
        <dsp:cNvPr id="0" name=""/>
        <dsp:cNvSpPr/>
      </dsp:nvSpPr>
      <dsp:spPr>
        <a:xfrm>
          <a:off x="897422" y="2475869"/>
          <a:ext cx="2608991" cy="68609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90"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t>Un système de santé en capacité de faire face à toute </a:t>
          </a:r>
          <a:r>
            <a:rPr lang="fr-FR" sz="1400" b="1" kern="1200" dirty="0"/>
            <a:t>situation sanitaire exceptionnelle</a:t>
          </a:r>
        </a:p>
      </dsp:txBody>
      <dsp:txXfrm>
        <a:off x="897422" y="2475869"/>
        <a:ext cx="2608991" cy="686097"/>
      </dsp:txXfrm>
    </dsp:sp>
    <dsp:sp modelId="{F83AC2AF-94B5-4495-BB70-A48CDDED10FE}">
      <dsp:nvSpPr>
        <dsp:cNvPr id="0" name=""/>
        <dsp:cNvSpPr/>
      </dsp:nvSpPr>
      <dsp:spPr>
        <a:xfrm>
          <a:off x="468610" y="2390107"/>
          <a:ext cx="857622" cy="857622"/>
        </a:xfrm>
        <a:prstGeom prst="ellipse">
          <a:avLst/>
        </a:prstGeom>
        <a:solidFill>
          <a:srgbClr val="99CC00"/>
        </a:solidFill>
        <a:ln w="25400" cap="flat" cmpd="sng" algn="ctr">
          <a:noFill/>
          <a:prstDash val="solid"/>
        </a:ln>
        <a:effectLst/>
      </dsp:spPr>
      <dsp:style>
        <a:lnRef idx="2">
          <a:scrgbClr r="0" g="0" b="0"/>
        </a:lnRef>
        <a:fillRef idx="1">
          <a:scrgbClr r="0" g="0" b="0"/>
        </a:fillRef>
        <a:effectRef idx="0">
          <a:scrgbClr r="0" g="0" b="0"/>
        </a:effectRef>
        <a:fontRef idx="minor"/>
      </dsp:style>
    </dsp:sp>
    <dsp:sp modelId="{38467612-BD43-4558-983C-6079CA778878}">
      <dsp:nvSpPr>
        <dsp:cNvPr id="0" name=""/>
        <dsp:cNvSpPr/>
      </dsp:nvSpPr>
      <dsp:spPr>
        <a:xfrm>
          <a:off x="504066" y="3505194"/>
          <a:ext cx="3002347" cy="68609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90"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t>Encourager la </a:t>
          </a:r>
          <a:r>
            <a:rPr lang="fr-FR" sz="1400" b="1" kern="1200" dirty="0"/>
            <a:t>coopération transfrontalière </a:t>
          </a:r>
          <a:r>
            <a:rPr lang="fr-FR" sz="1400" b="0" kern="1200" dirty="0"/>
            <a:t>afin de faciliter l’accès aux soins</a:t>
          </a:r>
        </a:p>
      </dsp:txBody>
      <dsp:txXfrm>
        <a:off x="504066" y="3505194"/>
        <a:ext cx="3002347" cy="686097"/>
      </dsp:txXfrm>
    </dsp:sp>
    <dsp:sp modelId="{E179C616-0CDC-490F-9204-93CBD4967D57}">
      <dsp:nvSpPr>
        <dsp:cNvPr id="0" name=""/>
        <dsp:cNvSpPr/>
      </dsp:nvSpPr>
      <dsp:spPr>
        <a:xfrm>
          <a:off x="75255" y="3419432"/>
          <a:ext cx="857622" cy="857622"/>
        </a:xfrm>
        <a:prstGeom prst="ellipse">
          <a:avLst/>
        </a:prstGeom>
        <a:solidFill>
          <a:srgbClr val="99CC00"/>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AD73-111E-43D7-A6A5-A8859D061071}">
      <dsp:nvSpPr>
        <dsp:cNvPr id="0" name=""/>
        <dsp:cNvSpPr/>
      </dsp:nvSpPr>
      <dsp:spPr>
        <a:xfrm>
          <a:off x="0" y="144014"/>
          <a:ext cx="8529492" cy="553651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983" tIns="505319" rIns="661983" bIns="128016" numCol="1" spcCol="1270" anchor="t" anchorCtr="0">
          <a:noAutofit/>
        </a:bodyPr>
        <a:lstStyle/>
        <a:p>
          <a:pPr marL="171450" lvl="1" indent="-171450" algn="l" defTabSz="800100">
            <a:lnSpc>
              <a:spcPct val="90000"/>
            </a:lnSpc>
            <a:spcBef>
              <a:spcPct val="0"/>
            </a:spcBef>
            <a:spcAft>
              <a:spcPct val="15000"/>
            </a:spcAft>
            <a:buChar char="•"/>
          </a:pPr>
          <a:r>
            <a:rPr lang="fr-FR" sz="1800" b="0" kern="1200" dirty="0">
              <a:solidFill>
                <a:schemeClr val="tx1"/>
              </a:solidFill>
            </a:rPr>
            <a:t>Élaborer un </a:t>
          </a:r>
          <a:r>
            <a:rPr lang="fr-FR" sz="1800" b="1" kern="1200" dirty="0">
              <a:solidFill>
                <a:srgbClr val="0070C0"/>
              </a:solidFill>
            </a:rPr>
            <a:t>schéma cible de renforcement de l’offre de soins de proximité </a:t>
          </a:r>
          <a:r>
            <a:rPr lang="fr-FR" sz="1800" b="0" kern="1200" dirty="0">
              <a:solidFill>
                <a:schemeClr val="tx1"/>
              </a:solidFill>
            </a:rPr>
            <a:t>et le mettre en œuvre par territoire de proximité.</a:t>
          </a:r>
          <a:endParaRPr lang="fr-FR" sz="800" b="0" kern="1200" dirty="0"/>
        </a:p>
        <a:p>
          <a:pPr marL="171450" lvl="1" indent="-171450" algn="just" defTabSz="800100">
            <a:lnSpc>
              <a:spcPct val="90000"/>
            </a:lnSpc>
            <a:spcBef>
              <a:spcPct val="0"/>
            </a:spcBef>
            <a:spcAft>
              <a:spcPct val="15000"/>
            </a:spcAft>
            <a:buChar char="•"/>
          </a:pPr>
          <a:r>
            <a:rPr lang="fr-FR" sz="1800" b="0" kern="1200" dirty="0">
              <a:solidFill>
                <a:schemeClr val="tx1"/>
              </a:solidFill>
            </a:rPr>
            <a:t>Augmenter le nombre d’installations en </a:t>
          </a:r>
          <a:r>
            <a:rPr lang="fr-FR" sz="1800" b="1" kern="1200" dirty="0">
              <a:solidFill>
                <a:srgbClr val="0070C0"/>
              </a:solidFill>
            </a:rPr>
            <a:t>accompagnant les jeunes médecins </a:t>
          </a:r>
          <a:r>
            <a:rPr lang="fr-FR" sz="1800" b="0" kern="1200" dirty="0">
              <a:solidFill>
                <a:schemeClr val="tx1"/>
              </a:solidFill>
            </a:rPr>
            <a:t>dans leur parcours d’installation </a:t>
          </a:r>
        </a:p>
        <a:p>
          <a:pPr marL="171450" lvl="1" indent="-171450" algn="just" defTabSz="800100">
            <a:lnSpc>
              <a:spcPct val="90000"/>
            </a:lnSpc>
            <a:spcBef>
              <a:spcPct val="0"/>
            </a:spcBef>
            <a:spcAft>
              <a:spcPct val="15000"/>
            </a:spcAft>
            <a:buChar char="•"/>
          </a:pPr>
          <a:r>
            <a:rPr lang="fr-FR" sz="1800" b="0" kern="1200" dirty="0">
              <a:solidFill>
                <a:schemeClr val="tx1"/>
              </a:solidFill>
            </a:rPr>
            <a:t>Encourager la coordination territoriale en accompagnant le développement des CPTS en réponse aux besoins de la population : </a:t>
          </a:r>
          <a:r>
            <a:rPr lang="fr-FR" sz="1800" b="1" kern="1200" dirty="0">
              <a:solidFill>
                <a:srgbClr val="0070C0"/>
              </a:solidFill>
            </a:rPr>
            <a:t>Déploiement de 10 à 50 CPTS en Grand Est.</a:t>
          </a:r>
        </a:p>
        <a:p>
          <a:pPr marL="171450" lvl="1" indent="-171450" algn="just" defTabSz="800100">
            <a:lnSpc>
              <a:spcPct val="90000"/>
            </a:lnSpc>
            <a:spcBef>
              <a:spcPct val="0"/>
            </a:spcBef>
            <a:spcAft>
              <a:spcPct val="15000"/>
            </a:spcAft>
            <a:buChar char="•"/>
          </a:pPr>
          <a:r>
            <a:rPr lang="fr-FR" sz="1800" b="1" kern="1200" dirty="0">
              <a:solidFill>
                <a:srgbClr val="0070C0"/>
              </a:solidFill>
            </a:rPr>
            <a:t>Augmenter de 50% le nombre de maisons de santé</a:t>
          </a:r>
          <a:r>
            <a:rPr lang="fr-FR" sz="1800" b="0" kern="1200" dirty="0">
              <a:solidFill>
                <a:schemeClr val="tx1"/>
              </a:solidFill>
            </a:rPr>
            <a:t>, et labelliser 10 à 40  équipes de soins primaires ; développer la démarche qualité sur 10 MSP volontaires. </a:t>
          </a:r>
        </a:p>
        <a:p>
          <a:pPr marL="171450" lvl="1" indent="-171450" algn="just" defTabSz="800100">
            <a:lnSpc>
              <a:spcPct val="90000"/>
            </a:lnSpc>
            <a:spcBef>
              <a:spcPct val="0"/>
            </a:spcBef>
            <a:spcAft>
              <a:spcPct val="15000"/>
            </a:spcAft>
            <a:buChar char="•"/>
          </a:pPr>
          <a:r>
            <a:rPr lang="fr-FR" sz="1800" b="0" kern="1200" dirty="0">
              <a:solidFill>
                <a:schemeClr val="tx1"/>
              </a:solidFill>
            </a:rPr>
            <a:t>Offrir à l’ensemble des médecins généralistes de la région </a:t>
          </a:r>
          <a:r>
            <a:rPr lang="fr-FR" sz="1800" b="1" kern="1200" dirty="0">
              <a:solidFill>
                <a:srgbClr val="0070C0"/>
              </a:solidFill>
            </a:rPr>
            <a:t>l’accès à un dispositif d’appui aux situations complexes</a:t>
          </a:r>
          <a:r>
            <a:rPr lang="fr-FR" sz="1800" b="0" kern="1200" dirty="0">
              <a:solidFill>
                <a:schemeClr val="tx1"/>
              </a:solidFill>
            </a:rPr>
            <a:t>.</a:t>
          </a:r>
        </a:p>
        <a:p>
          <a:pPr marL="171450" lvl="1" indent="-171450" algn="just" defTabSz="800100">
            <a:lnSpc>
              <a:spcPct val="90000"/>
            </a:lnSpc>
            <a:spcBef>
              <a:spcPct val="0"/>
            </a:spcBef>
            <a:spcAft>
              <a:spcPct val="15000"/>
            </a:spcAft>
            <a:buChar char="•"/>
          </a:pPr>
          <a:r>
            <a:rPr lang="fr-FR" sz="1800" b="0" kern="1200" dirty="0">
              <a:solidFill>
                <a:schemeClr val="tx1"/>
              </a:solidFill>
            </a:rPr>
            <a:t>Accompagner la </a:t>
          </a:r>
          <a:r>
            <a:rPr lang="fr-FR" sz="1800" b="1" kern="1200" dirty="0">
              <a:solidFill>
                <a:srgbClr val="0070C0"/>
              </a:solidFill>
            </a:rPr>
            <a:t>diversification d’une offre de soins non programmés de 1</a:t>
          </a:r>
          <a:r>
            <a:rPr lang="fr-FR" sz="1800" b="1" kern="1200" baseline="30000" dirty="0">
              <a:solidFill>
                <a:srgbClr val="0070C0"/>
              </a:solidFill>
            </a:rPr>
            <a:t>er</a:t>
          </a:r>
          <a:r>
            <a:rPr lang="fr-FR" sz="1800" b="1" kern="1200" dirty="0">
              <a:solidFill>
                <a:srgbClr val="0070C0"/>
              </a:solidFill>
            </a:rPr>
            <a:t> recours</a:t>
          </a:r>
          <a:r>
            <a:rPr lang="fr-FR" sz="1800" b="0" kern="1200" dirty="0">
              <a:solidFill>
                <a:schemeClr val="tx1"/>
              </a:solidFill>
            </a:rPr>
            <a:t>, lisible et adaptée aux besoins des territoires.</a:t>
          </a:r>
        </a:p>
        <a:p>
          <a:pPr marL="171450" lvl="1" indent="-171450" algn="just" defTabSz="800100">
            <a:lnSpc>
              <a:spcPct val="90000"/>
            </a:lnSpc>
            <a:spcBef>
              <a:spcPct val="0"/>
            </a:spcBef>
            <a:spcAft>
              <a:spcPct val="15000"/>
            </a:spcAft>
            <a:buChar char="•"/>
          </a:pPr>
          <a:r>
            <a:rPr lang="fr-FR" sz="1800" b="0" kern="1200" dirty="0">
              <a:solidFill>
                <a:schemeClr val="tx1"/>
              </a:solidFill>
            </a:rPr>
            <a:t>Organiser la </a:t>
          </a:r>
          <a:r>
            <a:rPr lang="fr-FR" sz="1800" b="1" kern="1200" dirty="0">
              <a:solidFill>
                <a:srgbClr val="0070C0"/>
              </a:solidFill>
            </a:rPr>
            <a:t>couverture exhaustive de la régulation libérale</a:t>
          </a:r>
          <a:r>
            <a:rPr lang="fr-FR" sz="1800" b="0" kern="1200" dirty="0">
              <a:solidFill>
                <a:schemeClr val="tx1"/>
              </a:solidFill>
            </a:rPr>
            <a:t> sur la région Grand Est.</a:t>
          </a:r>
        </a:p>
        <a:p>
          <a:pPr marL="171450" lvl="1" indent="-171450" algn="just" defTabSz="800100">
            <a:lnSpc>
              <a:spcPct val="90000"/>
            </a:lnSpc>
            <a:spcBef>
              <a:spcPct val="0"/>
            </a:spcBef>
            <a:spcAft>
              <a:spcPct val="15000"/>
            </a:spcAft>
            <a:buChar char="•"/>
          </a:pPr>
          <a:r>
            <a:rPr lang="fr-FR" sz="1800" b="0" kern="1200" dirty="0">
              <a:solidFill>
                <a:schemeClr val="tx1"/>
              </a:solidFill>
            </a:rPr>
            <a:t>Promouvoir et accompagner la mise en œuvre des </a:t>
          </a:r>
          <a:r>
            <a:rPr lang="fr-FR" sz="1800" b="1" kern="1200" dirty="0">
              <a:solidFill>
                <a:srgbClr val="0070C0"/>
              </a:solidFill>
            </a:rPr>
            <a:t>protocoles de coopération </a:t>
          </a:r>
          <a:r>
            <a:rPr lang="fr-FR" sz="1800" b="0" kern="1200" dirty="0">
              <a:solidFill>
                <a:schemeClr val="tx1"/>
              </a:solidFill>
            </a:rPr>
            <a:t>sur le champ ambulatoire en lien avec la télémédecine. </a:t>
          </a:r>
          <a:endParaRPr lang="fr-FR" sz="1600" b="0" kern="1200" dirty="0">
            <a:solidFill>
              <a:schemeClr val="tx1"/>
            </a:solidFill>
          </a:endParaRPr>
        </a:p>
      </dsp:txBody>
      <dsp:txXfrm>
        <a:off x="0" y="144014"/>
        <a:ext cx="8529492" cy="5536519"/>
      </dsp:txXfrm>
    </dsp:sp>
    <dsp:sp modelId="{219685F4-59C8-439A-BCD4-44531A0D255F}">
      <dsp:nvSpPr>
        <dsp:cNvPr id="0" name=""/>
        <dsp:cNvSpPr/>
      </dsp:nvSpPr>
      <dsp:spPr>
        <a:xfrm>
          <a:off x="160652" y="94322"/>
          <a:ext cx="5479528" cy="4367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76" tIns="0" rIns="225676" bIns="0" numCol="1" spcCol="1270" anchor="ctr" anchorCtr="0">
          <a:noAutofit/>
        </a:bodyPr>
        <a:lstStyle/>
        <a:p>
          <a:pPr marL="0" lvl="0" indent="0" algn="l" defTabSz="1066800">
            <a:lnSpc>
              <a:spcPct val="90000"/>
            </a:lnSpc>
            <a:spcBef>
              <a:spcPct val="0"/>
            </a:spcBef>
            <a:spcAft>
              <a:spcPct val="35000"/>
            </a:spcAft>
            <a:buNone/>
          </a:pPr>
          <a:r>
            <a:rPr lang="fr-FR" sz="2400" b="0" kern="1200" dirty="0"/>
            <a:t>Levier 2 : Soins de proximité </a:t>
          </a:r>
          <a:endParaRPr lang="fr-FR" sz="2400" b="0" i="1" kern="1200" dirty="0"/>
        </a:p>
      </dsp:txBody>
      <dsp:txXfrm>
        <a:off x="181970" y="115640"/>
        <a:ext cx="5436892" cy="3940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AD73-111E-43D7-A6A5-A8859D061071}">
      <dsp:nvSpPr>
        <dsp:cNvPr id="0" name=""/>
        <dsp:cNvSpPr/>
      </dsp:nvSpPr>
      <dsp:spPr>
        <a:xfrm>
          <a:off x="0" y="345452"/>
          <a:ext cx="8529492" cy="4839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983" tIns="145796" rIns="661983" bIns="128016" numCol="1" spcCol="1270" anchor="t" anchorCtr="0">
          <a:noAutofit/>
        </a:bodyPr>
        <a:lstStyle/>
        <a:p>
          <a:pPr marL="171450" lvl="1" indent="-171450" algn="l" defTabSz="800100">
            <a:lnSpc>
              <a:spcPct val="90000"/>
            </a:lnSpc>
            <a:spcBef>
              <a:spcPct val="0"/>
            </a:spcBef>
            <a:spcAft>
              <a:spcPct val="15000"/>
            </a:spcAft>
            <a:buChar char="•"/>
          </a:pPr>
          <a:r>
            <a:rPr lang="fr-FR" sz="1800" b="0" kern="1200" dirty="0">
              <a:solidFill>
                <a:schemeClr val="tx1"/>
              </a:solidFill>
            </a:rPr>
            <a:t>Mettre en œuvre, dans les lieux de vie des enfants et des adolescents, </a:t>
          </a:r>
          <a:r>
            <a:rPr lang="fr-FR" sz="1800" b="1" kern="1200" dirty="0">
              <a:solidFill>
                <a:srgbClr val="0070C0"/>
              </a:solidFill>
            </a:rPr>
            <a:t>un plan d’actions coordonnées visant leur bien-être </a:t>
          </a:r>
          <a:r>
            <a:rPr lang="fr-FR" sz="1800" b="0" kern="1200" dirty="0">
              <a:solidFill>
                <a:schemeClr val="tx1"/>
              </a:solidFill>
            </a:rPr>
            <a:t>et leur développement en y incluant l’accompagnement et la parentalité.</a:t>
          </a:r>
          <a:endParaRPr lang="fr-FR" sz="2200" b="0" kern="1200" dirty="0"/>
        </a:p>
        <a:p>
          <a:pPr marL="171450" lvl="1" indent="-171450" algn="just" defTabSz="800100">
            <a:lnSpc>
              <a:spcPct val="90000"/>
            </a:lnSpc>
            <a:spcBef>
              <a:spcPct val="0"/>
            </a:spcBef>
            <a:spcAft>
              <a:spcPct val="15000"/>
            </a:spcAft>
            <a:buChar char="•"/>
          </a:pPr>
          <a:r>
            <a:rPr lang="fr-FR" sz="1800" b="0" kern="1200" dirty="0">
              <a:solidFill>
                <a:schemeClr val="tx1"/>
              </a:solidFill>
            </a:rPr>
            <a:t>Participer au </a:t>
          </a:r>
          <a:r>
            <a:rPr lang="fr-FR" sz="1800" b="1" kern="1200" dirty="0">
              <a:solidFill>
                <a:srgbClr val="0070C0"/>
              </a:solidFill>
            </a:rPr>
            <a:t>soutien à la parentalité.</a:t>
          </a:r>
          <a:endParaRPr lang="fr-FR" sz="1800" b="0" kern="1200" dirty="0">
            <a:solidFill>
              <a:schemeClr val="tx1"/>
            </a:solidFill>
          </a:endParaRPr>
        </a:p>
        <a:p>
          <a:pPr marL="171450" lvl="1" indent="-171450" algn="just" defTabSz="800100">
            <a:lnSpc>
              <a:spcPct val="90000"/>
            </a:lnSpc>
            <a:spcBef>
              <a:spcPct val="0"/>
            </a:spcBef>
            <a:spcAft>
              <a:spcPct val="15000"/>
            </a:spcAft>
            <a:buChar char="•"/>
          </a:pPr>
          <a:r>
            <a:rPr lang="fr-FR" sz="1800" b="1" kern="1200" dirty="0">
              <a:solidFill>
                <a:srgbClr val="0070C0"/>
              </a:solidFill>
            </a:rPr>
            <a:t>100% des enfants bénéficient de l’examen médical obligatoire lors de la 6e année </a:t>
          </a:r>
          <a:r>
            <a:rPr lang="fr-FR" sz="1800" b="0" kern="1200" dirty="0">
              <a:solidFill>
                <a:schemeClr val="tx1"/>
              </a:solidFill>
            </a:rPr>
            <a:t>dans les territoires prioritaires définis en lien avec les rectorats.</a:t>
          </a:r>
        </a:p>
        <a:p>
          <a:pPr marL="171450" lvl="1" indent="-171450" algn="just" defTabSz="800100">
            <a:lnSpc>
              <a:spcPct val="90000"/>
            </a:lnSpc>
            <a:spcBef>
              <a:spcPct val="0"/>
            </a:spcBef>
            <a:spcAft>
              <a:spcPct val="15000"/>
            </a:spcAft>
            <a:buChar char="•"/>
          </a:pPr>
          <a:r>
            <a:rPr lang="fr-FR" sz="1800" b="0" kern="1200" dirty="0">
              <a:solidFill>
                <a:schemeClr val="tx1"/>
              </a:solidFill>
            </a:rPr>
            <a:t>Diminuer le </a:t>
          </a:r>
          <a:r>
            <a:rPr lang="fr-FR" sz="1800" b="1" kern="1200" dirty="0">
              <a:solidFill>
                <a:srgbClr val="0070C0"/>
              </a:solidFill>
            </a:rPr>
            <a:t>recours inadapté des enfants et des adolescents aux structures hospitalières </a:t>
          </a:r>
          <a:r>
            <a:rPr lang="fr-FR" sz="1800" b="0" kern="1200" dirty="0">
              <a:solidFill>
                <a:schemeClr val="tx1"/>
              </a:solidFill>
            </a:rPr>
            <a:t>(urgences et surspécialités).</a:t>
          </a:r>
        </a:p>
        <a:p>
          <a:pPr marL="171450" lvl="1" indent="-171450" algn="just" defTabSz="800100">
            <a:lnSpc>
              <a:spcPct val="90000"/>
            </a:lnSpc>
            <a:spcBef>
              <a:spcPct val="0"/>
            </a:spcBef>
            <a:spcAft>
              <a:spcPct val="15000"/>
            </a:spcAft>
            <a:buChar char="•"/>
          </a:pPr>
          <a:r>
            <a:rPr lang="fr-FR" sz="1800" b="0" kern="1200" dirty="0">
              <a:solidFill>
                <a:schemeClr val="tx1"/>
              </a:solidFill>
            </a:rPr>
            <a:t>Permettre aux enfants et adolescents, identifiés comme relevant d’une situation complexe, de </a:t>
          </a:r>
          <a:r>
            <a:rPr lang="fr-FR" sz="1800" b="1" kern="1200" dirty="0">
              <a:solidFill>
                <a:srgbClr val="0070C0"/>
              </a:solidFill>
            </a:rPr>
            <a:t>bénéficier d’une coordination pluri professionnelle dans un dispositif spécifique.</a:t>
          </a:r>
          <a:endParaRPr lang="fr-FR" sz="1800" b="0" kern="1200" dirty="0">
            <a:solidFill>
              <a:schemeClr val="tx1"/>
            </a:solidFill>
          </a:endParaRPr>
        </a:p>
        <a:p>
          <a:pPr marL="171450" lvl="1" indent="-171450" algn="just" defTabSz="800100">
            <a:lnSpc>
              <a:spcPct val="90000"/>
            </a:lnSpc>
            <a:spcBef>
              <a:spcPct val="0"/>
            </a:spcBef>
            <a:spcAft>
              <a:spcPct val="15000"/>
            </a:spcAft>
            <a:buChar char="•"/>
          </a:pPr>
          <a:r>
            <a:rPr lang="fr-FR" sz="1800" b="0" kern="1200" dirty="0">
              <a:solidFill>
                <a:schemeClr val="tx1"/>
              </a:solidFill>
            </a:rPr>
            <a:t>Mettre en œuvre un parcours coordonné pour les enfants présentant des </a:t>
          </a:r>
          <a:r>
            <a:rPr lang="fr-FR" sz="1800" b="1" kern="1200" dirty="0">
              <a:solidFill>
                <a:srgbClr val="0070C0"/>
              </a:solidFill>
            </a:rPr>
            <a:t>troubles du neuro-développement.</a:t>
          </a:r>
          <a:endParaRPr lang="fr-FR" sz="1800" b="0" kern="1200" dirty="0">
            <a:solidFill>
              <a:schemeClr val="tx1"/>
            </a:solidFill>
          </a:endParaRPr>
        </a:p>
        <a:p>
          <a:pPr marL="171450" lvl="1" indent="-171450" algn="just" defTabSz="800100">
            <a:lnSpc>
              <a:spcPct val="90000"/>
            </a:lnSpc>
            <a:spcBef>
              <a:spcPct val="0"/>
            </a:spcBef>
            <a:spcAft>
              <a:spcPct val="15000"/>
            </a:spcAft>
            <a:buChar char="•"/>
          </a:pPr>
          <a:r>
            <a:rPr lang="fr-FR" sz="1800" b="0" kern="1200" dirty="0">
              <a:solidFill>
                <a:schemeClr val="tx1"/>
              </a:solidFill>
            </a:rPr>
            <a:t>Mettre en œuvre un parcours coordonné pour les enfants présentant un </a:t>
          </a:r>
          <a:r>
            <a:rPr lang="fr-FR" sz="1800" b="1" kern="1200" dirty="0">
              <a:solidFill>
                <a:srgbClr val="0070C0"/>
              </a:solidFill>
            </a:rPr>
            <a:t>surpoids ou une obésité.</a:t>
          </a:r>
          <a:endParaRPr lang="fr-FR" sz="1800" b="0" kern="1200" dirty="0">
            <a:solidFill>
              <a:schemeClr val="tx1"/>
            </a:solidFill>
          </a:endParaRPr>
        </a:p>
        <a:p>
          <a:pPr marL="171450" lvl="1" indent="-171450" algn="just" defTabSz="800100">
            <a:lnSpc>
              <a:spcPct val="90000"/>
            </a:lnSpc>
            <a:spcBef>
              <a:spcPct val="0"/>
            </a:spcBef>
            <a:spcAft>
              <a:spcPct val="15000"/>
            </a:spcAft>
            <a:buChar char="•"/>
          </a:pPr>
          <a:r>
            <a:rPr lang="fr-FR" sz="1800" b="0" kern="1200" dirty="0">
              <a:solidFill>
                <a:schemeClr val="tx1"/>
              </a:solidFill>
            </a:rPr>
            <a:t>Mettre en œuvre un parcours coordonné pour les enfants présentant des </a:t>
          </a:r>
          <a:r>
            <a:rPr lang="fr-FR" sz="1800" b="1" kern="1200" dirty="0">
              <a:solidFill>
                <a:srgbClr val="0070C0"/>
              </a:solidFill>
            </a:rPr>
            <a:t>manifestations de souffrance psychiques.</a:t>
          </a:r>
          <a:endParaRPr lang="fr-FR" sz="1600" b="0" kern="1200" dirty="0">
            <a:solidFill>
              <a:schemeClr val="tx1"/>
            </a:solidFill>
          </a:endParaRPr>
        </a:p>
      </dsp:txBody>
      <dsp:txXfrm>
        <a:off x="0" y="345452"/>
        <a:ext cx="8529492" cy="4839125"/>
      </dsp:txXfrm>
    </dsp:sp>
    <dsp:sp modelId="{219685F4-59C8-439A-BCD4-44531A0D255F}">
      <dsp:nvSpPr>
        <dsp:cNvPr id="0" name=""/>
        <dsp:cNvSpPr/>
      </dsp:nvSpPr>
      <dsp:spPr>
        <a:xfrm>
          <a:off x="406020" y="0"/>
          <a:ext cx="7920955" cy="5124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76" tIns="0" rIns="225676" bIns="0" numCol="1" spcCol="1270" anchor="ctr" anchorCtr="0">
          <a:noAutofit/>
        </a:bodyPr>
        <a:lstStyle/>
        <a:p>
          <a:pPr marL="0" lvl="0" indent="0" algn="l" defTabSz="1066800">
            <a:lnSpc>
              <a:spcPct val="90000"/>
            </a:lnSpc>
            <a:spcBef>
              <a:spcPct val="0"/>
            </a:spcBef>
            <a:spcAft>
              <a:spcPct val="35000"/>
            </a:spcAft>
            <a:buNone/>
          </a:pPr>
          <a:r>
            <a:rPr lang="fr-FR" sz="2400" b="0" kern="1200" dirty="0"/>
            <a:t>Levier 3 : Parcours « Santé des enfants et des adolescents »</a:t>
          </a:r>
          <a:endParaRPr lang="fr-FR" sz="2400" b="0" i="1" kern="1200" dirty="0"/>
        </a:p>
      </dsp:txBody>
      <dsp:txXfrm>
        <a:off x="431035" y="25015"/>
        <a:ext cx="7870925" cy="4623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AD73-111E-43D7-A6A5-A8859D061071}">
      <dsp:nvSpPr>
        <dsp:cNvPr id="0" name=""/>
        <dsp:cNvSpPr/>
      </dsp:nvSpPr>
      <dsp:spPr>
        <a:xfrm>
          <a:off x="0" y="317219"/>
          <a:ext cx="8529492" cy="450731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983" tIns="895604" rIns="661983" bIns="128016" numCol="1" spcCol="1270" anchor="t" anchorCtr="0">
          <a:noAutofit/>
        </a:bodyPr>
        <a:lstStyle/>
        <a:p>
          <a:pPr marL="171450" lvl="1" indent="-171450" algn="l" defTabSz="800100">
            <a:lnSpc>
              <a:spcPct val="90000"/>
            </a:lnSpc>
            <a:spcBef>
              <a:spcPct val="0"/>
            </a:spcBef>
            <a:spcAft>
              <a:spcPct val="15000"/>
            </a:spcAft>
            <a:buChar char="•"/>
          </a:pPr>
          <a:r>
            <a:rPr lang="fr-FR" sz="1800" b="0" kern="1200" dirty="0">
              <a:solidFill>
                <a:schemeClr val="tx1"/>
              </a:solidFill>
            </a:rPr>
            <a:t>Contribuer à la </a:t>
          </a:r>
          <a:r>
            <a:rPr lang="fr-FR" sz="1800" b="1" kern="1200" dirty="0">
              <a:solidFill>
                <a:srgbClr val="0070C0"/>
              </a:solidFill>
            </a:rPr>
            <a:t>prévention de la perte d’autonomie </a:t>
          </a:r>
          <a:r>
            <a:rPr lang="fr-FR" sz="1800" b="0" kern="1200" dirty="0">
              <a:solidFill>
                <a:schemeClr val="tx1"/>
              </a:solidFill>
            </a:rPr>
            <a:t>des personnes âgées.</a:t>
          </a:r>
          <a:endParaRPr lang="fr-FR" sz="800" b="0" kern="1200" dirty="0"/>
        </a:p>
        <a:p>
          <a:pPr marL="171450" lvl="1" indent="-171450" algn="just" defTabSz="800100">
            <a:lnSpc>
              <a:spcPct val="90000"/>
            </a:lnSpc>
            <a:spcBef>
              <a:spcPct val="0"/>
            </a:spcBef>
            <a:spcAft>
              <a:spcPct val="15000"/>
            </a:spcAft>
            <a:buChar char="•"/>
          </a:pPr>
          <a:r>
            <a:rPr lang="fr-FR" sz="1800" b="0" kern="1200" dirty="0">
              <a:solidFill>
                <a:schemeClr val="tx1"/>
              </a:solidFill>
            </a:rPr>
            <a:t>Diminuer de 10% </a:t>
          </a:r>
          <a:r>
            <a:rPr lang="fr-FR" sz="1800" b="1" kern="1200" dirty="0">
              <a:solidFill>
                <a:srgbClr val="0070C0"/>
              </a:solidFill>
            </a:rPr>
            <a:t>le recours aux urgences des personnes âgées </a:t>
          </a:r>
          <a:r>
            <a:rPr lang="fr-FR" sz="1800" b="0" kern="1200" dirty="0">
              <a:solidFill>
                <a:schemeClr val="tx1"/>
              </a:solidFill>
            </a:rPr>
            <a:t>de plus de 75 ans. </a:t>
          </a:r>
        </a:p>
        <a:p>
          <a:pPr marL="171450" lvl="1" indent="-171450" algn="just" defTabSz="800100">
            <a:lnSpc>
              <a:spcPct val="90000"/>
            </a:lnSpc>
            <a:spcBef>
              <a:spcPct val="0"/>
            </a:spcBef>
            <a:spcAft>
              <a:spcPct val="15000"/>
            </a:spcAft>
            <a:buChar char="•"/>
          </a:pPr>
          <a:r>
            <a:rPr lang="fr-FR" sz="1800" b="0" kern="1200" dirty="0">
              <a:solidFill>
                <a:schemeClr val="tx1"/>
              </a:solidFill>
            </a:rPr>
            <a:t>Diminuer de 5% </a:t>
          </a:r>
          <a:r>
            <a:rPr lang="fr-FR" sz="1800" b="1" kern="1200" dirty="0">
              <a:solidFill>
                <a:srgbClr val="0070C0"/>
              </a:solidFill>
            </a:rPr>
            <a:t>le nombre de ré-hospitalisations non programmées</a:t>
          </a:r>
          <a:r>
            <a:rPr lang="fr-FR" sz="1800" b="0" kern="1200" dirty="0">
              <a:solidFill>
                <a:schemeClr val="tx1"/>
              </a:solidFill>
            </a:rPr>
            <a:t> dans les 30 jours des personnes âgées de plus de 75 ans.</a:t>
          </a:r>
        </a:p>
        <a:p>
          <a:pPr marL="171450" lvl="1" indent="-171450" algn="just" defTabSz="800100">
            <a:lnSpc>
              <a:spcPct val="90000"/>
            </a:lnSpc>
            <a:spcBef>
              <a:spcPct val="0"/>
            </a:spcBef>
            <a:spcAft>
              <a:spcPct val="15000"/>
            </a:spcAft>
            <a:buChar char="•"/>
          </a:pPr>
          <a:r>
            <a:rPr lang="fr-FR" sz="1800" b="0" kern="1200" dirty="0">
              <a:solidFill>
                <a:schemeClr val="tx1"/>
              </a:solidFill>
            </a:rPr>
            <a:t>Coordonner les acteurs et les interventions au sein des départements pour que </a:t>
          </a:r>
          <a:r>
            <a:rPr lang="fr-FR" sz="1800" b="1" kern="1200" dirty="0">
              <a:solidFill>
                <a:srgbClr val="0070C0"/>
              </a:solidFill>
            </a:rPr>
            <a:t>20% des personnes âgées de plus de 75 ans vivant à domicile bénéficient d’un plan d’accompagnement </a:t>
          </a:r>
          <a:r>
            <a:rPr lang="fr-FR" sz="1800" b="0" kern="1200" dirty="0" err="1">
              <a:solidFill>
                <a:schemeClr val="tx1"/>
              </a:solidFill>
            </a:rPr>
            <a:t>co</a:t>
          </a:r>
          <a:r>
            <a:rPr lang="fr-FR" sz="1800" b="0" kern="1200" dirty="0">
              <a:solidFill>
                <a:schemeClr val="tx1"/>
              </a:solidFill>
            </a:rPr>
            <a:t>-construit avec la personne et son entourage. </a:t>
          </a:r>
        </a:p>
        <a:p>
          <a:pPr marL="171450" lvl="1" indent="-171450" algn="just" defTabSz="800100">
            <a:lnSpc>
              <a:spcPct val="90000"/>
            </a:lnSpc>
            <a:spcBef>
              <a:spcPct val="0"/>
            </a:spcBef>
            <a:spcAft>
              <a:spcPct val="15000"/>
            </a:spcAft>
            <a:buChar char="•"/>
          </a:pPr>
          <a:r>
            <a:rPr lang="fr-FR" sz="1800" b="0" kern="1200" dirty="0">
              <a:solidFill>
                <a:schemeClr val="tx1"/>
              </a:solidFill>
            </a:rPr>
            <a:t>Mettre en œuvre par l’organisation territoriale prévue, </a:t>
          </a:r>
          <a:r>
            <a:rPr lang="fr-FR" sz="1800" b="1" kern="1200" dirty="0">
              <a:solidFill>
                <a:srgbClr val="0070C0"/>
              </a:solidFill>
            </a:rPr>
            <a:t>100% des plans d’accompagnement élaborés pour les personnes âgées à domicile</a:t>
          </a:r>
          <a:r>
            <a:rPr lang="fr-FR" sz="1800" b="0" kern="1200" dirty="0">
              <a:solidFill>
                <a:schemeClr val="tx1"/>
              </a:solidFill>
            </a:rPr>
            <a:t>.</a:t>
          </a:r>
        </a:p>
        <a:p>
          <a:pPr marL="171450" lvl="1" indent="-171450" algn="just" defTabSz="800100">
            <a:lnSpc>
              <a:spcPct val="90000"/>
            </a:lnSpc>
            <a:spcBef>
              <a:spcPct val="0"/>
            </a:spcBef>
            <a:spcAft>
              <a:spcPct val="15000"/>
            </a:spcAft>
            <a:buChar char="•"/>
          </a:pPr>
          <a:r>
            <a:rPr lang="fr-FR" sz="1800" b="1" kern="1200" dirty="0">
              <a:solidFill>
                <a:srgbClr val="0070C0"/>
              </a:solidFill>
            </a:rPr>
            <a:t>Structurer l’offre </a:t>
          </a:r>
          <a:r>
            <a:rPr lang="fr-FR" sz="1800" b="0" kern="1200" dirty="0">
              <a:solidFill>
                <a:schemeClr val="tx1"/>
              </a:solidFill>
            </a:rPr>
            <a:t>pour répondre aux enjeux du parcours de santé de la personne âgée.</a:t>
          </a:r>
        </a:p>
      </dsp:txBody>
      <dsp:txXfrm>
        <a:off x="0" y="317219"/>
        <a:ext cx="8529492" cy="4507316"/>
      </dsp:txXfrm>
    </dsp:sp>
    <dsp:sp modelId="{219685F4-59C8-439A-BCD4-44531A0D255F}">
      <dsp:nvSpPr>
        <dsp:cNvPr id="0" name=""/>
        <dsp:cNvSpPr/>
      </dsp:nvSpPr>
      <dsp:spPr>
        <a:xfrm>
          <a:off x="498727" y="0"/>
          <a:ext cx="5719817" cy="804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76" tIns="0" rIns="225676" bIns="0" numCol="1" spcCol="1270" anchor="ctr" anchorCtr="0">
          <a:noAutofit/>
        </a:bodyPr>
        <a:lstStyle/>
        <a:p>
          <a:pPr marL="0" lvl="0" indent="0" algn="l" defTabSz="1066800">
            <a:lnSpc>
              <a:spcPct val="90000"/>
            </a:lnSpc>
            <a:spcBef>
              <a:spcPct val="0"/>
            </a:spcBef>
            <a:spcAft>
              <a:spcPct val="35000"/>
            </a:spcAft>
            <a:buNone/>
          </a:pPr>
          <a:r>
            <a:rPr lang="fr-FR" sz="2400" b="0" kern="1200" dirty="0"/>
            <a:t>Levier 4 : Parcours « Personnes âgées »</a:t>
          </a:r>
          <a:endParaRPr lang="fr-FR" sz="2400" b="0" i="1" kern="1200" dirty="0"/>
        </a:p>
      </dsp:txBody>
      <dsp:txXfrm>
        <a:off x="538019" y="39292"/>
        <a:ext cx="5641233" cy="7263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AD73-111E-43D7-A6A5-A8859D061071}">
      <dsp:nvSpPr>
        <dsp:cNvPr id="0" name=""/>
        <dsp:cNvSpPr/>
      </dsp:nvSpPr>
      <dsp:spPr>
        <a:xfrm>
          <a:off x="0" y="275173"/>
          <a:ext cx="8529492" cy="505342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983" tIns="161792" rIns="661983" bIns="56896" numCol="1" spcCol="1270" anchor="t" anchorCtr="0">
          <a:noAutofit/>
        </a:bodyPr>
        <a:lstStyle/>
        <a:p>
          <a:pPr marL="57150" lvl="1" indent="-57150" algn="l" defTabSz="355600">
            <a:lnSpc>
              <a:spcPct val="90000"/>
            </a:lnSpc>
            <a:spcBef>
              <a:spcPct val="0"/>
            </a:spcBef>
            <a:spcAft>
              <a:spcPct val="15000"/>
            </a:spcAft>
            <a:buChar char="•"/>
          </a:pPr>
          <a:endParaRPr lang="fr-FR" sz="800" b="0" kern="1200" dirty="0"/>
        </a:p>
        <a:p>
          <a:pPr marL="171450" lvl="1" indent="-171450" algn="l" defTabSz="800100">
            <a:lnSpc>
              <a:spcPct val="90000"/>
            </a:lnSpc>
            <a:spcBef>
              <a:spcPct val="0"/>
            </a:spcBef>
            <a:spcAft>
              <a:spcPct val="15000"/>
            </a:spcAft>
            <a:buChar char="•"/>
          </a:pPr>
          <a:r>
            <a:rPr lang="fr-FR" sz="1800" b="0" kern="1200" dirty="0">
              <a:solidFill>
                <a:schemeClr val="tx1"/>
              </a:solidFill>
            </a:rPr>
            <a:t>Soutenir les initiatives des professionnels de santé </a:t>
          </a:r>
          <a:r>
            <a:rPr lang="fr-FR" sz="1800" b="1" kern="1200" dirty="0">
              <a:solidFill>
                <a:srgbClr val="0070C0"/>
              </a:solidFill>
            </a:rPr>
            <a:t>pour l’accompagnement des étudiants</a:t>
          </a:r>
          <a:r>
            <a:rPr lang="fr-FR" sz="1800" b="0" kern="1200" dirty="0">
              <a:solidFill>
                <a:schemeClr val="tx1"/>
              </a:solidFill>
            </a:rPr>
            <a:t> issus des filières de formation en santé sur la région en contractualisant avec les universités et les représentants des professionnels et des étudiants et les autres services en charge des formations.</a:t>
          </a:r>
          <a:endParaRPr lang="fr-FR" sz="800" b="0" kern="1200" dirty="0"/>
        </a:p>
        <a:p>
          <a:pPr marL="171450" lvl="1" indent="-171450" algn="just" defTabSz="800100">
            <a:lnSpc>
              <a:spcPct val="90000"/>
            </a:lnSpc>
            <a:spcBef>
              <a:spcPct val="0"/>
            </a:spcBef>
            <a:spcAft>
              <a:spcPct val="15000"/>
            </a:spcAft>
            <a:buChar char="•"/>
          </a:pPr>
          <a:r>
            <a:rPr lang="fr-FR" sz="1800" b="0" kern="1200" dirty="0">
              <a:solidFill>
                <a:schemeClr val="tx1"/>
              </a:solidFill>
            </a:rPr>
            <a:t>Faire évoluer </a:t>
          </a:r>
          <a:r>
            <a:rPr lang="fr-FR" sz="1800" b="1" kern="1200" dirty="0">
              <a:solidFill>
                <a:srgbClr val="0070C0"/>
              </a:solidFill>
            </a:rPr>
            <a:t>les terrains de stage d’accueil des internes</a:t>
          </a:r>
          <a:r>
            <a:rPr lang="fr-FR" sz="1800" b="0" kern="1200" dirty="0">
              <a:solidFill>
                <a:schemeClr val="tx1"/>
              </a:solidFill>
            </a:rPr>
            <a:t>, en fonction de l’offre et des besoins du territoire, pour mettre en œuvre la réforme du 3° cycle sur les trois subdivisions. </a:t>
          </a:r>
        </a:p>
        <a:p>
          <a:pPr marL="171450" lvl="1" indent="-171450" algn="just" defTabSz="800100">
            <a:lnSpc>
              <a:spcPct val="90000"/>
            </a:lnSpc>
            <a:spcBef>
              <a:spcPct val="0"/>
            </a:spcBef>
            <a:spcAft>
              <a:spcPct val="15000"/>
            </a:spcAft>
            <a:buChar char="•"/>
          </a:pPr>
          <a:r>
            <a:rPr lang="fr-FR" sz="1800" b="0" kern="1200" dirty="0">
              <a:solidFill>
                <a:schemeClr val="tx1"/>
              </a:solidFill>
            </a:rPr>
            <a:t>Organiser </a:t>
          </a:r>
          <a:r>
            <a:rPr lang="fr-FR" sz="1800" b="1" kern="1200" dirty="0">
              <a:solidFill>
                <a:srgbClr val="0070C0"/>
              </a:solidFill>
            </a:rPr>
            <a:t>une coordination pédagogique des instituts de formation paramédicaux</a:t>
          </a:r>
          <a:r>
            <a:rPr lang="fr-FR" sz="1800" b="0" kern="1200" dirty="0">
              <a:solidFill>
                <a:schemeClr val="tx1"/>
              </a:solidFill>
            </a:rPr>
            <a:t>.</a:t>
          </a:r>
        </a:p>
        <a:p>
          <a:pPr marL="171450" lvl="1" indent="-171450" algn="just" defTabSz="800100">
            <a:lnSpc>
              <a:spcPct val="90000"/>
            </a:lnSpc>
            <a:spcBef>
              <a:spcPct val="0"/>
            </a:spcBef>
            <a:spcAft>
              <a:spcPct val="15000"/>
            </a:spcAft>
            <a:buChar char="•"/>
          </a:pPr>
          <a:r>
            <a:rPr lang="fr-FR" sz="1800" b="0" kern="1200" dirty="0">
              <a:solidFill>
                <a:schemeClr val="tx1"/>
              </a:solidFill>
            </a:rPr>
            <a:t>Mettre en œuvre </a:t>
          </a:r>
          <a:r>
            <a:rPr lang="fr-FR" sz="1800" b="1" kern="1200" dirty="0">
              <a:solidFill>
                <a:srgbClr val="0070C0"/>
              </a:solidFill>
            </a:rPr>
            <a:t>l’</a:t>
          </a:r>
          <a:r>
            <a:rPr lang="fr-FR" sz="1800" b="1" kern="1200" dirty="0" err="1">
              <a:solidFill>
                <a:srgbClr val="0070C0"/>
              </a:solidFill>
            </a:rPr>
            <a:t>universitarisation</a:t>
          </a:r>
          <a:r>
            <a:rPr lang="fr-FR" sz="1800" b="1" kern="1200" dirty="0">
              <a:solidFill>
                <a:srgbClr val="0070C0"/>
              </a:solidFill>
            </a:rPr>
            <a:t> des formations paramédicales des niveaux II et III</a:t>
          </a:r>
          <a:r>
            <a:rPr lang="fr-FR" sz="1800" b="0" kern="1200" dirty="0">
              <a:solidFill>
                <a:schemeClr val="tx1"/>
              </a:solidFill>
            </a:rPr>
            <a:t>. </a:t>
          </a:r>
        </a:p>
        <a:p>
          <a:pPr marL="171450" lvl="1" indent="-171450" algn="just" defTabSz="800100">
            <a:lnSpc>
              <a:spcPct val="90000"/>
            </a:lnSpc>
            <a:spcBef>
              <a:spcPct val="0"/>
            </a:spcBef>
            <a:spcAft>
              <a:spcPct val="15000"/>
            </a:spcAft>
            <a:buChar char="•"/>
          </a:pPr>
          <a:r>
            <a:rPr lang="fr-FR" sz="1800" b="0" kern="1200" dirty="0">
              <a:solidFill>
                <a:schemeClr val="tx1"/>
              </a:solidFill>
            </a:rPr>
            <a:t>Appuyer chaque GHT pour développer </a:t>
          </a:r>
          <a:r>
            <a:rPr lang="fr-FR" sz="1800" b="1" kern="1200" dirty="0">
              <a:solidFill>
                <a:srgbClr val="0070C0"/>
              </a:solidFill>
            </a:rPr>
            <a:t>une stratégie efficiente en matière de ressources humaines en santé</a:t>
          </a:r>
          <a:r>
            <a:rPr lang="fr-FR" sz="1800" b="1" kern="1200" dirty="0">
              <a:solidFill>
                <a:schemeClr val="tx1"/>
              </a:solidFill>
            </a:rPr>
            <a:t> </a:t>
          </a:r>
          <a:r>
            <a:rPr lang="fr-FR" sz="1800" b="0" kern="1200" dirty="0">
              <a:solidFill>
                <a:schemeClr val="tx1"/>
              </a:solidFill>
            </a:rPr>
            <a:t>(GMPC).</a:t>
          </a:r>
        </a:p>
        <a:p>
          <a:pPr marL="171450" lvl="1" indent="-171450" algn="just" defTabSz="800100">
            <a:lnSpc>
              <a:spcPct val="90000"/>
            </a:lnSpc>
            <a:spcBef>
              <a:spcPct val="0"/>
            </a:spcBef>
            <a:spcAft>
              <a:spcPct val="15000"/>
            </a:spcAft>
            <a:buChar char="•"/>
          </a:pPr>
          <a:r>
            <a:rPr lang="fr-FR" sz="1800" b="0" kern="1200" dirty="0">
              <a:solidFill>
                <a:schemeClr val="tx1"/>
              </a:solidFill>
            </a:rPr>
            <a:t>Organiser </a:t>
          </a:r>
          <a:r>
            <a:rPr lang="fr-FR" sz="1800" b="1" kern="1200" dirty="0">
              <a:solidFill>
                <a:srgbClr val="0070C0"/>
              </a:solidFill>
            </a:rPr>
            <a:t>une offre de formation continue pour répondre aux besoins de soutien à domicile de la population en perte d’autonomie </a:t>
          </a:r>
          <a:r>
            <a:rPr lang="fr-FR" sz="1800" b="0" kern="1200" dirty="0">
              <a:solidFill>
                <a:schemeClr val="tx1"/>
              </a:solidFill>
            </a:rPr>
            <a:t>ou souffrant de maladies chroniques.</a:t>
          </a:r>
        </a:p>
        <a:p>
          <a:pPr marL="171450" lvl="1" indent="-171450" algn="just" defTabSz="800100">
            <a:lnSpc>
              <a:spcPct val="90000"/>
            </a:lnSpc>
            <a:spcBef>
              <a:spcPct val="0"/>
            </a:spcBef>
            <a:spcAft>
              <a:spcPct val="15000"/>
            </a:spcAft>
            <a:buChar char="•"/>
          </a:pPr>
          <a:r>
            <a:rPr lang="fr-FR" sz="1800" b="1" kern="1200" dirty="0">
              <a:solidFill>
                <a:srgbClr val="0070C0"/>
              </a:solidFill>
            </a:rPr>
            <a:t>Renforcer les coopérations des professionnels de santé </a:t>
          </a:r>
          <a:r>
            <a:rPr lang="fr-FR" sz="1800" b="0" kern="1200" dirty="0">
              <a:solidFill>
                <a:schemeClr val="tx1"/>
              </a:solidFill>
            </a:rPr>
            <a:t>pour réduire les délais d’accès aux soins et renforcer la logique de parcours de santé</a:t>
          </a:r>
        </a:p>
      </dsp:txBody>
      <dsp:txXfrm>
        <a:off x="0" y="275173"/>
        <a:ext cx="8529492" cy="5053423"/>
      </dsp:txXfrm>
    </dsp:sp>
    <dsp:sp modelId="{219685F4-59C8-439A-BCD4-44531A0D255F}">
      <dsp:nvSpPr>
        <dsp:cNvPr id="0" name=""/>
        <dsp:cNvSpPr/>
      </dsp:nvSpPr>
      <dsp:spPr>
        <a:xfrm>
          <a:off x="498240" y="0"/>
          <a:ext cx="5714231" cy="5017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76" tIns="0" rIns="225676" bIns="0" numCol="1" spcCol="1270" anchor="ctr" anchorCtr="0">
          <a:noAutofit/>
        </a:bodyPr>
        <a:lstStyle/>
        <a:p>
          <a:pPr marL="0" lvl="0" indent="0" algn="l" defTabSz="1066800">
            <a:lnSpc>
              <a:spcPct val="90000"/>
            </a:lnSpc>
            <a:spcBef>
              <a:spcPct val="0"/>
            </a:spcBef>
            <a:spcAft>
              <a:spcPct val="35000"/>
            </a:spcAft>
            <a:buNone/>
          </a:pPr>
          <a:r>
            <a:rPr lang="fr-FR" sz="2400" b="0" kern="1200" dirty="0"/>
            <a:t>Levier 6 : Ressources humaines en santé</a:t>
          </a:r>
          <a:endParaRPr lang="fr-FR" sz="2400" b="0" i="1" kern="1200" dirty="0"/>
        </a:p>
      </dsp:txBody>
      <dsp:txXfrm>
        <a:off x="522732" y="24492"/>
        <a:ext cx="5665247" cy="4527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AD73-111E-43D7-A6A5-A8859D061071}">
      <dsp:nvSpPr>
        <dsp:cNvPr id="0" name=""/>
        <dsp:cNvSpPr/>
      </dsp:nvSpPr>
      <dsp:spPr>
        <a:xfrm>
          <a:off x="0" y="502522"/>
          <a:ext cx="8529492" cy="492950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983" tIns="770636" rIns="661983" bIns="128016" numCol="1" spcCol="1270" anchor="t" anchorCtr="0">
          <a:noAutofit/>
        </a:bodyPr>
        <a:lstStyle/>
        <a:p>
          <a:pPr marL="171450" lvl="1" indent="-171450" algn="l" defTabSz="800100">
            <a:lnSpc>
              <a:spcPct val="90000"/>
            </a:lnSpc>
            <a:spcBef>
              <a:spcPct val="0"/>
            </a:spcBef>
            <a:spcAft>
              <a:spcPct val="15000"/>
            </a:spcAft>
            <a:buChar char="•"/>
          </a:pPr>
          <a:r>
            <a:rPr lang="fr-FR" sz="1800" b="0" kern="1200" dirty="0"/>
            <a:t>Améliorer la </a:t>
          </a:r>
          <a:r>
            <a:rPr lang="fr-FR" sz="1800" b="1" kern="1200" dirty="0">
              <a:solidFill>
                <a:srgbClr val="0070C0"/>
              </a:solidFill>
            </a:rPr>
            <a:t>coordination des acteurs </a:t>
          </a:r>
          <a:r>
            <a:rPr lang="fr-FR" sz="1800" b="0" kern="1200" dirty="0"/>
            <a:t>grâce aux outils du numérique </a:t>
          </a:r>
          <a:r>
            <a:rPr lang="fr-FR" sz="1800" b="0" i="1" kern="1200" dirty="0"/>
            <a:t>(parcours maladies chroniques) </a:t>
          </a:r>
          <a:r>
            <a:rPr lang="fr-FR" sz="1800" b="0" i="0" kern="1200" dirty="0"/>
            <a:t>; </a:t>
          </a:r>
          <a:endParaRPr lang="fr-FR" sz="1800" b="0" kern="1200" dirty="0"/>
        </a:p>
        <a:p>
          <a:pPr marL="171450" lvl="1" indent="-171450" algn="l" defTabSz="800100">
            <a:lnSpc>
              <a:spcPct val="90000"/>
            </a:lnSpc>
            <a:spcBef>
              <a:spcPct val="0"/>
            </a:spcBef>
            <a:spcAft>
              <a:spcPct val="15000"/>
            </a:spcAft>
            <a:buChar char="•"/>
          </a:pPr>
          <a:r>
            <a:rPr lang="fr-FR" sz="1800" b="0" kern="1200" dirty="0"/>
            <a:t>Poursuivre ou déployer </a:t>
          </a:r>
          <a:r>
            <a:rPr lang="fr-FR" sz="1800" b="1" kern="1200" dirty="0">
              <a:solidFill>
                <a:srgbClr val="0070C0"/>
              </a:solidFill>
            </a:rPr>
            <a:t>le télé-AVC </a:t>
          </a:r>
          <a:r>
            <a:rPr lang="fr-FR" sz="1800" b="0" kern="1200" dirty="0"/>
            <a:t>dans les territoires non couverts </a:t>
          </a:r>
          <a:r>
            <a:rPr lang="fr-FR" sz="1800" b="0" i="1" kern="1200" dirty="0"/>
            <a:t>(parcours maladies </a:t>
          </a:r>
          <a:r>
            <a:rPr lang="fr-FR" sz="1800" b="0" i="1" kern="1200" dirty="0" err="1"/>
            <a:t>neurovasculaires</a:t>
          </a:r>
          <a:r>
            <a:rPr lang="fr-FR" sz="1800" b="0" i="1" kern="1200" dirty="0"/>
            <a:t>)</a:t>
          </a:r>
          <a:r>
            <a:rPr lang="fr-FR" sz="1800" b="0" i="0" kern="1200" dirty="0"/>
            <a:t> ;</a:t>
          </a:r>
          <a:endParaRPr lang="fr-FR" sz="1800" b="0" i="1" kern="1200" dirty="0"/>
        </a:p>
        <a:p>
          <a:pPr marL="171450" lvl="1" indent="-171450" algn="l" defTabSz="800100">
            <a:lnSpc>
              <a:spcPct val="90000"/>
            </a:lnSpc>
            <a:spcBef>
              <a:spcPct val="0"/>
            </a:spcBef>
            <a:spcAft>
              <a:spcPct val="15000"/>
            </a:spcAft>
            <a:buChar char="•"/>
          </a:pPr>
          <a:r>
            <a:rPr lang="fr-FR" sz="1800" b="0" i="0" kern="1200" dirty="0"/>
            <a:t>Soutenir les travaux menés par les associations de malades en matière </a:t>
          </a:r>
          <a:r>
            <a:rPr lang="fr-FR" sz="1800" b="1" i="0" kern="1200" dirty="0">
              <a:solidFill>
                <a:srgbClr val="0070C0"/>
              </a:solidFill>
            </a:rPr>
            <a:t>d’outils santé connectée </a:t>
          </a:r>
          <a:r>
            <a:rPr lang="fr-FR" sz="1800" b="0" i="0" kern="1200" dirty="0"/>
            <a:t>(</a:t>
          </a:r>
          <a:r>
            <a:rPr lang="fr-FR" sz="1800" b="0" i="1" kern="1200" dirty="0"/>
            <a:t>exemple de l’application mobile </a:t>
          </a:r>
          <a:r>
            <a:rPr lang="fr-FR" sz="1800" b="0" i="1" kern="1200" dirty="0" err="1"/>
            <a:t>ViMaRare</a:t>
          </a:r>
          <a:r>
            <a:rPr lang="fr-FR" sz="1800" b="0" i="1" kern="1200" dirty="0"/>
            <a:t>, parcours maladies rares)</a:t>
          </a:r>
        </a:p>
        <a:p>
          <a:pPr marL="171450" lvl="1" indent="-171450" algn="l" defTabSz="800100">
            <a:lnSpc>
              <a:spcPct val="90000"/>
            </a:lnSpc>
            <a:spcBef>
              <a:spcPct val="0"/>
            </a:spcBef>
            <a:spcAft>
              <a:spcPct val="15000"/>
            </a:spcAft>
            <a:buChar char="•"/>
          </a:pPr>
          <a:r>
            <a:rPr lang="fr-FR" sz="1800" b="0" kern="1200" dirty="0"/>
            <a:t>Prioriser et organiser le développement de la </a:t>
          </a:r>
          <a:r>
            <a:rPr lang="fr-FR" sz="1800" b="1" kern="1200" dirty="0">
              <a:solidFill>
                <a:srgbClr val="0070C0"/>
              </a:solidFill>
            </a:rPr>
            <a:t>télémédecine</a:t>
          </a:r>
          <a:r>
            <a:rPr lang="fr-FR" sz="1800" b="0" kern="1200" dirty="0"/>
            <a:t> tout en assurant son intégration dans les pratiques médicales </a:t>
          </a:r>
          <a:r>
            <a:rPr lang="fr-FR" sz="1800" b="0" i="1" kern="1200" dirty="0"/>
            <a:t>(ensemble des parcours, et soins en milieu pénitentiaire) </a:t>
          </a:r>
          <a:r>
            <a:rPr lang="fr-FR" sz="1800" b="0" kern="1200" dirty="0"/>
            <a:t>;</a:t>
          </a:r>
          <a:endParaRPr lang="fr-FR" sz="1800" b="0" i="1" kern="1200" dirty="0"/>
        </a:p>
        <a:p>
          <a:pPr marL="171450" lvl="1" indent="-171450" algn="l" defTabSz="800100">
            <a:lnSpc>
              <a:spcPct val="90000"/>
            </a:lnSpc>
            <a:spcBef>
              <a:spcPct val="0"/>
            </a:spcBef>
            <a:spcAft>
              <a:spcPct val="15000"/>
            </a:spcAft>
            <a:buChar char="•"/>
          </a:pPr>
          <a:r>
            <a:rPr lang="fr-FR" sz="1800" b="0" kern="1200" dirty="0"/>
            <a:t>Déployer la </a:t>
          </a:r>
          <a:r>
            <a:rPr lang="fr-FR" sz="1800" b="1" kern="1200" dirty="0">
              <a:solidFill>
                <a:srgbClr val="0070C0"/>
              </a:solidFill>
            </a:rPr>
            <a:t>télé-expertise</a:t>
          </a:r>
          <a:r>
            <a:rPr lang="fr-FR" sz="1800" b="0" kern="1200" dirty="0"/>
            <a:t> </a:t>
          </a:r>
          <a:r>
            <a:rPr lang="fr-FR" sz="1800" b="0" i="1" kern="1200" dirty="0"/>
            <a:t>(addictologie, chirurgie, …) </a:t>
          </a:r>
          <a:r>
            <a:rPr lang="fr-FR" sz="1800" b="0" kern="1200" dirty="0"/>
            <a:t>;</a:t>
          </a:r>
        </a:p>
        <a:p>
          <a:pPr marL="171450" lvl="1" indent="-171450" algn="l" defTabSz="800100">
            <a:lnSpc>
              <a:spcPct val="90000"/>
            </a:lnSpc>
            <a:spcBef>
              <a:spcPct val="0"/>
            </a:spcBef>
            <a:spcAft>
              <a:spcPct val="15000"/>
            </a:spcAft>
            <a:buChar char="•"/>
          </a:pPr>
          <a:r>
            <a:rPr lang="fr-FR" sz="1800" b="0" kern="1200" dirty="0"/>
            <a:t>Développer </a:t>
          </a:r>
          <a:r>
            <a:rPr lang="fr-FR" sz="1800" b="1" kern="1200" dirty="0">
              <a:solidFill>
                <a:srgbClr val="0070C0"/>
              </a:solidFill>
            </a:rPr>
            <a:t>la télé-radiologie </a:t>
          </a:r>
          <a:r>
            <a:rPr lang="fr-FR" sz="1800" b="0" i="1" kern="1200" dirty="0">
              <a:solidFill>
                <a:schemeClr val="tx1"/>
              </a:solidFill>
            </a:rPr>
            <a:t>(organisation de l’offre en imagerie) </a:t>
          </a:r>
          <a:r>
            <a:rPr lang="fr-FR" sz="1800" b="0" kern="1200" dirty="0"/>
            <a:t>;</a:t>
          </a:r>
        </a:p>
        <a:p>
          <a:pPr marL="171450" lvl="1" indent="-171450" algn="l" defTabSz="800100">
            <a:lnSpc>
              <a:spcPct val="90000"/>
            </a:lnSpc>
            <a:spcBef>
              <a:spcPct val="0"/>
            </a:spcBef>
            <a:spcAft>
              <a:spcPct val="15000"/>
            </a:spcAft>
            <a:buChar char="•"/>
          </a:pPr>
          <a:r>
            <a:rPr lang="fr-FR" sz="1800" b="0" kern="1200" dirty="0"/>
            <a:t>Expérimenter de nouveaux modes d’organisation des soins destinés à </a:t>
          </a:r>
          <a:r>
            <a:rPr lang="fr-FR" sz="1800" b="1" kern="1200" dirty="0">
              <a:solidFill>
                <a:srgbClr val="0070C0"/>
              </a:solidFill>
            </a:rPr>
            <a:t>optimiser les parcours des personnes âgées en risque de perte d’autonomie</a:t>
          </a:r>
          <a:r>
            <a:rPr lang="fr-FR" sz="1800" b="0" kern="1200" dirty="0"/>
            <a:t>, en gérant leur sortie d’hôpital.</a:t>
          </a:r>
        </a:p>
      </dsp:txBody>
      <dsp:txXfrm>
        <a:off x="0" y="502522"/>
        <a:ext cx="8529492" cy="4929503"/>
      </dsp:txXfrm>
    </dsp:sp>
    <dsp:sp modelId="{219685F4-59C8-439A-BCD4-44531A0D255F}">
      <dsp:nvSpPr>
        <dsp:cNvPr id="0" name=""/>
        <dsp:cNvSpPr/>
      </dsp:nvSpPr>
      <dsp:spPr>
        <a:xfrm>
          <a:off x="498727" y="286936"/>
          <a:ext cx="5719817" cy="6333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76" tIns="0" rIns="225676" bIns="0" numCol="1" spcCol="1270" anchor="ctr" anchorCtr="0">
          <a:noAutofit/>
        </a:bodyPr>
        <a:lstStyle/>
        <a:p>
          <a:pPr marL="0" lvl="0" indent="0" algn="l" defTabSz="1066800">
            <a:lnSpc>
              <a:spcPct val="90000"/>
            </a:lnSpc>
            <a:spcBef>
              <a:spcPct val="0"/>
            </a:spcBef>
            <a:spcAft>
              <a:spcPct val="35000"/>
            </a:spcAft>
            <a:buNone/>
          </a:pPr>
          <a:r>
            <a:rPr lang="fr-FR" sz="2400" b="0" kern="1200" dirty="0"/>
            <a:t>Levier 7 : Innovation / e-santé</a:t>
          </a:r>
          <a:endParaRPr lang="fr-FR" sz="2400" b="0" i="1" kern="1200" dirty="0"/>
        </a:p>
      </dsp:txBody>
      <dsp:txXfrm>
        <a:off x="529645" y="317854"/>
        <a:ext cx="5657981" cy="5715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21E8E-8706-4EA2-9A6C-6EEC713190C7}">
      <dsp:nvSpPr>
        <dsp:cNvPr id="0" name=""/>
        <dsp:cNvSpPr/>
      </dsp:nvSpPr>
      <dsp:spPr>
        <a:xfrm>
          <a:off x="0" y="0"/>
          <a:ext cx="8202668" cy="2235290"/>
        </a:xfrm>
        <a:prstGeom prst="roundRect">
          <a:avLst>
            <a:gd name="adj" fmla="val 85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1379981" numCol="1" spcCol="1270" anchor="t" anchorCtr="0">
          <a:noAutofit/>
        </a:bodyPr>
        <a:lstStyle/>
        <a:p>
          <a:pPr marL="0" lvl="0" indent="0" algn="l" defTabSz="889000">
            <a:lnSpc>
              <a:spcPct val="90000"/>
            </a:lnSpc>
            <a:spcBef>
              <a:spcPct val="0"/>
            </a:spcBef>
            <a:spcAft>
              <a:spcPct val="35000"/>
            </a:spcAft>
            <a:buNone/>
          </a:pPr>
          <a:r>
            <a:rPr lang="fr-FR" sz="2000" kern="1200" dirty="0"/>
            <a:t>- 23 groupes de travail ayant réuni plus de 600 acteurs associés entre  février et septembre 2017 ;</a:t>
          </a:r>
        </a:p>
        <a:p>
          <a:pPr marL="0" lvl="0" indent="0" algn="l" defTabSz="889000">
            <a:lnSpc>
              <a:spcPct val="90000"/>
            </a:lnSpc>
            <a:spcBef>
              <a:spcPct val="0"/>
            </a:spcBef>
            <a:spcAft>
              <a:spcPct val="35000"/>
            </a:spcAft>
            <a:buNone/>
          </a:pPr>
          <a:r>
            <a:rPr lang="fr-FR" sz="2000" kern="1200" dirty="0"/>
            <a:t>- Concertation d’oct. à </a:t>
          </a:r>
          <a:r>
            <a:rPr lang="fr-FR" sz="2000" kern="1200" dirty="0" err="1"/>
            <a:t>déc</a:t>
          </a:r>
          <a:r>
            <a:rPr lang="fr-FR" sz="2000" kern="1200" dirty="0"/>
            <a:t> 2017 : 	plus de 80 réunions notamment auprès des instances de démocratie sanitaire : commission régionale de la santé et de l’autonomie (CRSA) et conseils territoriaux de santé (CTS, qui animent les territoires de démocratie sanitaire)</a:t>
          </a:r>
        </a:p>
        <a:p>
          <a:pPr marL="0" lvl="0" indent="0" algn="l" defTabSz="889000">
            <a:lnSpc>
              <a:spcPct val="90000"/>
            </a:lnSpc>
            <a:spcBef>
              <a:spcPct val="0"/>
            </a:spcBef>
            <a:spcAft>
              <a:spcPct val="35000"/>
            </a:spcAft>
            <a:buNone/>
          </a:pPr>
          <a:endParaRPr lang="fr-FR" sz="2000" kern="1200" dirty="0"/>
        </a:p>
      </dsp:txBody>
      <dsp:txXfrm>
        <a:off x="55649" y="55649"/>
        <a:ext cx="8091370" cy="21239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F6084-4D02-448F-A447-FCB01FECE68F}">
      <dsp:nvSpPr>
        <dsp:cNvPr id="0" name=""/>
        <dsp:cNvSpPr/>
      </dsp:nvSpPr>
      <dsp:spPr>
        <a:xfrm>
          <a:off x="3188429" y="1354470"/>
          <a:ext cx="1663384" cy="166338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809EA8D-1A64-4755-B738-27115BEAEBC5}">
      <dsp:nvSpPr>
        <dsp:cNvPr id="0" name=""/>
        <dsp:cNvSpPr/>
      </dsp:nvSpPr>
      <dsp:spPr>
        <a:xfrm>
          <a:off x="2119075" y="251312"/>
          <a:ext cx="3691376" cy="11168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Arial" pitchFamily="34" charset="0"/>
              <a:cs typeface="Arial" pitchFamily="34" charset="0"/>
            </a:rPr>
            <a:t>Une </a:t>
          </a:r>
          <a:r>
            <a:rPr lang="fr-FR" sz="1800" b="1" kern="1200" dirty="0" err="1">
              <a:latin typeface="Arial" pitchFamily="34" charset="0"/>
              <a:cs typeface="Arial" pitchFamily="34" charset="0"/>
            </a:rPr>
            <a:t>co</a:t>
          </a:r>
          <a:r>
            <a:rPr lang="fr-FR" sz="1800" b="1" kern="1200" dirty="0">
              <a:latin typeface="Arial" pitchFamily="34" charset="0"/>
              <a:cs typeface="Arial" pitchFamily="34" charset="0"/>
            </a:rPr>
            <a:t>-construction</a:t>
          </a:r>
          <a:r>
            <a:rPr lang="fr-FR" sz="1800" b="0" kern="1200" dirty="0">
              <a:latin typeface="Arial" pitchFamily="34" charset="0"/>
              <a:cs typeface="Arial" pitchFamily="34" charset="0"/>
            </a:rPr>
            <a:t> du PRS avec plus de </a:t>
          </a:r>
          <a:r>
            <a:rPr lang="fr-FR" sz="1800" b="1" kern="1200" dirty="0">
              <a:latin typeface="Arial" pitchFamily="34" charset="0"/>
              <a:cs typeface="Arial" pitchFamily="34" charset="0"/>
            </a:rPr>
            <a:t>600 acteurs</a:t>
          </a:r>
          <a:r>
            <a:rPr lang="fr-FR" sz="1800" b="0" kern="1200" dirty="0">
              <a:latin typeface="Arial" pitchFamily="34" charset="0"/>
              <a:cs typeface="Arial" pitchFamily="34" charset="0"/>
            </a:rPr>
            <a:t> associés : experts, partenaires, usagers et </a:t>
          </a:r>
          <a:r>
            <a:rPr lang="fr-FR" sz="1800" b="1" kern="1200" dirty="0">
              <a:latin typeface="Arial" pitchFamily="34" charset="0"/>
              <a:cs typeface="Arial" pitchFamily="34" charset="0"/>
            </a:rPr>
            <a:t>démocratie sanitaire</a:t>
          </a:r>
          <a:endParaRPr lang="fr-FR" sz="1800" b="1" kern="1200" dirty="0"/>
        </a:p>
      </dsp:txBody>
      <dsp:txXfrm>
        <a:off x="2119075" y="251312"/>
        <a:ext cx="3691376" cy="1116844"/>
      </dsp:txXfrm>
    </dsp:sp>
    <dsp:sp modelId="{3AE52380-53EF-444F-8FB5-1097F7A04A10}">
      <dsp:nvSpPr>
        <dsp:cNvPr id="0" name=""/>
        <dsp:cNvSpPr/>
      </dsp:nvSpPr>
      <dsp:spPr>
        <a:xfrm>
          <a:off x="3821181" y="1814039"/>
          <a:ext cx="1663384" cy="166338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3CE04DC-9DDE-4FE3-BA79-7E7B49B0E0A5}">
      <dsp:nvSpPr>
        <dsp:cNvPr id="0" name=""/>
        <dsp:cNvSpPr/>
      </dsp:nvSpPr>
      <dsp:spPr>
        <a:xfrm>
          <a:off x="5497045" y="1092742"/>
          <a:ext cx="2495842" cy="1715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Arial" pitchFamily="34" charset="0"/>
              <a:cs typeface="Arial" pitchFamily="34" charset="0"/>
            </a:rPr>
            <a:t>Une </a:t>
          </a:r>
          <a:r>
            <a:rPr lang="fr-FR" sz="1800" b="1" kern="1200" dirty="0">
              <a:latin typeface="Arial" pitchFamily="34" charset="0"/>
              <a:cs typeface="Arial" pitchFamily="34" charset="0"/>
            </a:rPr>
            <a:t>articulation avec les autres politiques publiques : </a:t>
          </a:r>
          <a:r>
            <a:rPr lang="fr-FR" sz="1800" b="0" kern="1200" dirty="0">
              <a:latin typeface="Arial" pitchFamily="34" charset="0"/>
              <a:cs typeface="Arial" pitchFamily="34" charset="0"/>
            </a:rPr>
            <a:t>collectivités territoriales, conseils départementaux, Région, rectorats et universités…</a:t>
          </a:r>
        </a:p>
      </dsp:txBody>
      <dsp:txXfrm>
        <a:off x="5497045" y="1092742"/>
        <a:ext cx="2495842" cy="1715570"/>
      </dsp:txXfrm>
    </dsp:sp>
    <dsp:sp modelId="{60428DC8-CE94-4B64-8119-84720A22CE87}">
      <dsp:nvSpPr>
        <dsp:cNvPr id="0" name=""/>
        <dsp:cNvSpPr/>
      </dsp:nvSpPr>
      <dsp:spPr>
        <a:xfrm>
          <a:off x="3579657" y="2558285"/>
          <a:ext cx="1663384" cy="166338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008DE95-EB07-4EF9-B22E-C44D36BE3C22}">
      <dsp:nvSpPr>
        <dsp:cNvPr id="0" name=""/>
        <dsp:cNvSpPr/>
      </dsp:nvSpPr>
      <dsp:spPr>
        <a:xfrm>
          <a:off x="5306405" y="3168351"/>
          <a:ext cx="2302523" cy="1211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Arial" pitchFamily="34" charset="0"/>
              <a:cs typeface="Arial" pitchFamily="34" charset="0"/>
            </a:rPr>
            <a:t>Une </a:t>
          </a:r>
          <a:r>
            <a:rPr lang="fr-FR" sz="1800" b="1" kern="1200" dirty="0">
              <a:latin typeface="Arial" pitchFamily="34" charset="0"/>
              <a:cs typeface="Arial" pitchFamily="34" charset="0"/>
            </a:rPr>
            <a:t>coordination étroite avec l’Assurance maladie</a:t>
          </a:r>
        </a:p>
      </dsp:txBody>
      <dsp:txXfrm>
        <a:off x="5306405" y="3168351"/>
        <a:ext cx="2302523" cy="1211894"/>
      </dsp:txXfrm>
    </dsp:sp>
    <dsp:sp modelId="{2F3B0E96-55A3-405D-96F9-C30128B4F2D7}">
      <dsp:nvSpPr>
        <dsp:cNvPr id="0" name=""/>
        <dsp:cNvSpPr/>
      </dsp:nvSpPr>
      <dsp:spPr>
        <a:xfrm>
          <a:off x="2797201" y="2558285"/>
          <a:ext cx="1663384" cy="166338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6D622DB-D39C-4ECF-B71B-50B0B72E72C3}">
      <dsp:nvSpPr>
        <dsp:cNvPr id="0" name=""/>
        <dsp:cNvSpPr/>
      </dsp:nvSpPr>
      <dsp:spPr>
        <a:xfrm>
          <a:off x="265848" y="3312373"/>
          <a:ext cx="2563603" cy="1211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Arial" pitchFamily="34" charset="0"/>
              <a:cs typeface="Arial" pitchFamily="34" charset="0"/>
            </a:rPr>
            <a:t>Une </a:t>
          </a:r>
          <a:r>
            <a:rPr lang="fr-FR" sz="1800" b="1" kern="1200" dirty="0">
              <a:latin typeface="Arial" pitchFamily="34" charset="0"/>
              <a:cs typeface="Arial" pitchFamily="34" charset="0"/>
            </a:rPr>
            <a:t>territorialisation</a:t>
          </a:r>
          <a:r>
            <a:rPr lang="fr-FR" sz="1800" b="0" kern="1200" dirty="0">
              <a:latin typeface="Arial" pitchFamily="34" charset="0"/>
              <a:cs typeface="Arial" pitchFamily="34" charset="0"/>
            </a:rPr>
            <a:t> des nos actions : </a:t>
          </a:r>
          <a:r>
            <a:rPr lang="fr-FR" sz="1600" b="0" kern="1200" dirty="0">
              <a:latin typeface="Arial" pitchFamily="34" charset="0"/>
              <a:cs typeface="Arial" pitchFamily="34" charset="0"/>
            </a:rPr>
            <a:t>contrats locaux de santé, CPOM, projets territoriaux en santé mentale, projets médicaux partagés des GHT</a:t>
          </a:r>
        </a:p>
      </dsp:txBody>
      <dsp:txXfrm>
        <a:off x="265848" y="3312373"/>
        <a:ext cx="2563603" cy="1211894"/>
      </dsp:txXfrm>
    </dsp:sp>
    <dsp:sp modelId="{6F729216-9EE6-441F-9226-B961E75F4C3A}">
      <dsp:nvSpPr>
        <dsp:cNvPr id="0" name=""/>
        <dsp:cNvSpPr/>
      </dsp:nvSpPr>
      <dsp:spPr>
        <a:xfrm>
          <a:off x="2555678" y="1814039"/>
          <a:ext cx="1663384" cy="166338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82E80E7-8808-4E7C-BE67-7272060CE8A0}">
      <dsp:nvSpPr>
        <dsp:cNvPr id="0" name=""/>
        <dsp:cNvSpPr/>
      </dsp:nvSpPr>
      <dsp:spPr>
        <a:xfrm>
          <a:off x="265837" y="1296141"/>
          <a:ext cx="2590555" cy="1211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Arial" pitchFamily="34" charset="0"/>
              <a:cs typeface="Arial" pitchFamily="34" charset="0"/>
            </a:rPr>
            <a:t>Un </a:t>
          </a:r>
          <a:r>
            <a:rPr lang="fr-FR" sz="1800" b="1" kern="1200" dirty="0">
              <a:latin typeface="Arial" pitchFamily="34" charset="0"/>
              <a:cs typeface="Arial" pitchFamily="34" charset="0"/>
            </a:rPr>
            <a:t>pilotage</a:t>
          </a:r>
          <a:r>
            <a:rPr lang="fr-FR" sz="1800" b="0" kern="1200" dirty="0">
              <a:latin typeface="Arial" pitchFamily="34" charset="0"/>
              <a:cs typeface="Arial" pitchFamily="34" charset="0"/>
            </a:rPr>
            <a:t>, une </a:t>
          </a:r>
          <a:r>
            <a:rPr lang="fr-FR" sz="1800" b="1" kern="1200" dirty="0">
              <a:latin typeface="Arial" pitchFamily="34" charset="0"/>
              <a:cs typeface="Arial" pitchFamily="34" charset="0"/>
            </a:rPr>
            <a:t>animation</a:t>
          </a:r>
          <a:r>
            <a:rPr lang="fr-FR" sz="1800" b="0" kern="1200" dirty="0">
              <a:latin typeface="Arial" pitchFamily="34" charset="0"/>
              <a:cs typeface="Arial" pitchFamily="34" charset="0"/>
            </a:rPr>
            <a:t> et une </a:t>
          </a:r>
          <a:r>
            <a:rPr lang="fr-FR" sz="1800" b="1" kern="1200" dirty="0">
              <a:latin typeface="Arial" pitchFamily="34" charset="0"/>
              <a:cs typeface="Arial" pitchFamily="34" charset="0"/>
            </a:rPr>
            <a:t>évaluation</a:t>
          </a:r>
          <a:r>
            <a:rPr lang="fr-FR" sz="1800" b="0" kern="1200" dirty="0">
              <a:latin typeface="Arial" pitchFamily="34" charset="0"/>
              <a:cs typeface="Arial" pitchFamily="34" charset="0"/>
            </a:rPr>
            <a:t> notre politique de santé</a:t>
          </a:r>
        </a:p>
      </dsp:txBody>
      <dsp:txXfrm>
        <a:off x="265837" y="1296141"/>
        <a:ext cx="2590555" cy="1211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6F585-F00A-4530-B82E-F885F5710651}">
      <dsp:nvSpPr>
        <dsp:cNvPr id="0" name=""/>
        <dsp:cNvSpPr/>
      </dsp:nvSpPr>
      <dsp:spPr>
        <a:xfrm>
          <a:off x="1793" y="0"/>
          <a:ext cx="5213752" cy="488851"/>
        </a:xfrm>
        <a:prstGeom prst="chevron">
          <a:avLst/>
        </a:prstGeom>
        <a:solidFill>
          <a:schemeClr val="accent1">
            <a:lumMod val="60000"/>
            <a:lumOff val="4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État des lieux</a:t>
          </a:r>
        </a:p>
      </dsp:txBody>
      <dsp:txXfrm>
        <a:off x="246219" y="0"/>
        <a:ext cx="4724901" cy="488851"/>
      </dsp:txXfrm>
    </dsp:sp>
    <dsp:sp modelId="{A03EA32B-0DFD-4571-A4BA-EB740E7161D2}">
      <dsp:nvSpPr>
        <dsp:cNvPr id="0" name=""/>
        <dsp:cNvSpPr/>
      </dsp:nvSpPr>
      <dsp:spPr>
        <a:xfrm>
          <a:off x="4679034" y="0"/>
          <a:ext cx="2771004" cy="488851"/>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Une synthèse</a:t>
          </a:r>
        </a:p>
      </dsp:txBody>
      <dsp:txXfrm>
        <a:off x="4923460" y="0"/>
        <a:ext cx="2282153" cy="48885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926C3-55BD-4BFB-9F10-6DC763014BC2}">
      <dsp:nvSpPr>
        <dsp:cNvPr id="0" name=""/>
        <dsp:cNvSpPr/>
      </dsp:nvSpPr>
      <dsp:spPr>
        <a:xfrm>
          <a:off x="1986113" y="1136937"/>
          <a:ext cx="2838427" cy="277989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Mise en œuvre </a:t>
          </a:r>
        </a:p>
        <a:p>
          <a:pPr marL="0" lvl="0" indent="0" algn="ctr" defTabSz="800100">
            <a:lnSpc>
              <a:spcPct val="90000"/>
            </a:lnSpc>
            <a:spcBef>
              <a:spcPct val="0"/>
            </a:spcBef>
            <a:spcAft>
              <a:spcPct val="35000"/>
            </a:spcAft>
            <a:buNone/>
          </a:pPr>
          <a:r>
            <a:rPr lang="fr-FR" sz="1800" b="1" kern="1200" dirty="0"/>
            <a:t>de la politique </a:t>
          </a:r>
        </a:p>
        <a:p>
          <a:pPr marL="0" lvl="0" indent="0" algn="ctr" defTabSz="800100">
            <a:lnSpc>
              <a:spcPct val="90000"/>
            </a:lnSpc>
            <a:spcBef>
              <a:spcPct val="0"/>
            </a:spcBef>
            <a:spcAft>
              <a:spcPct val="35000"/>
            </a:spcAft>
            <a:buNone/>
          </a:pPr>
          <a:r>
            <a:rPr lang="fr-FR" sz="1800" b="1" kern="1200" dirty="0"/>
            <a:t>régionale de santé</a:t>
          </a:r>
        </a:p>
      </dsp:txBody>
      <dsp:txXfrm>
        <a:off x="2401791" y="1544044"/>
        <a:ext cx="2007071" cy="1965684"/>
      </dsp:txXfrm>
    </dsp:sp>
    <dsp:sp modelId="{7231D343-8286-4526-AAC4-07A89C0BD2A1}">
      <dsp:nvSpPr>
        <dsp:cNvPr id="0" name=""/>
        <dsp:cNvSpPr/>
      </dsp:nvSpPr>
      <dsp:spPr>
        <a:xfrm>
          <a:off x="2543065" y="-52626"/>
          <a:ext cx="1724524" cy="1656249"/>
        </a:xfrm>
        <a:prstGeom prst="ellipse">
          <a:avLst/>
        </a:prstGeom>
        <a:solidFill>
          <a:schemeClr val="accent3">
            <a:alpha val="50000"/>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mn-lt"/>
              <a:cs typeface="Arial" pitchFamily="34" charset="0"/>
            </a:rPr>
            <a:t>Contrats locaux de santé</a:t>
          </a:r>
        </a:p>
        <a:p>
          <a:pPr marL="0" lvl="0" indent="0" algn="ctr" defTabSz="622300">
            <a:lnSpc>
              <a:spcPct val="90000"/>
            </a:lnSpc>
            <a:spcBef>
              <a:spcPct val="0"/>
            </a:spcBef>
            <a:spcAft>
              <a:spcPct val="35000"/>
            </a:spcAft>
            <a:buNone/>
          </a:pPr>
          <a:r>
            <a:rPr lang="fr-FR" sz="1100" b="0" i="1" kern="1200" dirty="0">
              <a:latin typeface="+mn-lt"/>
              <a:cs typeface="Arial" pitchFamily="34" charset="0"/>
            </a:rPr>
            <a:t>(Contrats de ville, contrats de ruralité)</a:t>
          </a:r>
          <a:endParaRPr lang="fr-FR" sz="1100" b="0" i="1" kern="1200" dirty="0">
            <a:latin typeface="+mn-lt"/>
          </a:endParaRPr>
        </a:p>
      </dsp:txBody>
      <dsp:txXfrm>
        <a:off x="2795616" y="189926"/>
        <a:ext cx="1219422" cy="1171145"/>
      </dsp:txXfrm>
    </dsp:sp>
    <dsp:sp modelId="{022AD12E-D167-4B59-A0F2-B9DF6B99D285}">
      <dsp:nvSpPr>
        <dsp:cNvPr id="0" name=""/>
        <dsp:cNvSpPr/>
      </dsp:nvSpPr>
      <dsp:spPr>
        <a:xfrm>
          <a:off x="4131185" y="1099502"/>
          <a:ext cx="1879622" cy="1772351"/>
        </a:xfrm>
        <a:prstGeom prst="ellipse">
          <a:avLst/>
        </a:prstGeom>
        <a:solidFill>
          <a:schemeClr val="accent3">
            <a:alpha val="50000"/>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mn-lt"/>
              <a:cs typeface="Arial" pitchFamily="34" charset="0"/>
            </a:rPr>
            <a:t>Projets médicaux partagés des groupements hospitaliers de territoire</a:t>
          </a:r>
          <a:endParaRPr lang="fr-FR" sz="1400" b="1" kern="1200" dirty="0">
            <a:latin typeface="+mn-lt"/>
          </a:endParaRPr>
        </a:p>
      </dsp:txBody>
      <dsp:txXfrm>
        <a:off x="4406449" y="1359057"/>
        <a:ext cx="1329094" cy="1253241"/>
      </dsp:txXfrm>
    </dsp:sp>
    <dsp:sp modelId="{95821DFA-C326-4208-993F-F01C73A88481}">
      <dsp:nvSpPr>
        <dsp:cNvPr id="0" name=""/>
        <dsp:cNvSpPr/>
      </dsp:nvSpPr>
      <dsp:spPr>
        <a:xfrm>
          <a:off x="3551115" y="3168351"/>
          <a:ext cx="1767303" cy="1550876"/>
        </a:xfrm>
        <a:prstGeom prst="ellipse">
          <a:avLst/>
        </a:prstGeom>
        <a:solidFill>
          <a:schemeClr val="accent3">
            <a:alpha val="50000"/>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b="1" kern="1200" dirty="0"/>
            <a:t>Conventions de partenariat avec les autres acteurs publics</a:t>
          </a:r>
        </a:p>
      </dsp:txBody>
      <dsp:txXfrm>
        <a:off x="3809931" y="3395472"/>
        <a:ext cx="1249671" cy="1096634"/>
      </dsp:txXfrm>
    </dsp:sp>
    <dsp:sp modelId="{F08F5F1B-4660-4905-8DBC-DC6C4CFD7144}">
      <dsp:nvSpPr>
        <dsp:cNvPr id="0" name=""/>
        <dsp:cNvSpPr/>
      </dsp:nvSpPr>
      <dsp:spPr>
        <a:xfrm>
          <a:off x="1534954" y="3154432"/>
          <a:ext cx="1681865" cy="1578713"/>
        </a:xfrm>
        <a:prstGeom prst="ellipse">
          <a:avLst/>
        </a:prstGeom>
        <a:solidFill>
          <a:schemeClr val="accent3">
            <a:alpha val="50000"/>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Projets territoriaux </a:t>
          </a:r>
          <a:r>
            <a:rPr lang="fr-FR" sz="1400" i="1" kern="1200" dirty="0"/>
            <a:t>(santé mentale, soins de proximité, …</a:t>
          </a:r>
          <a:r>
            <a:rPr lang="fr-FR" sz="1400" kern="1200" dirty="0"/>
            <a:t>)</a:t>
          </a:r>
        </a:p>
      </dsp:txBody>
      <dsp:txXfrm>
        <a:off x="1781257" y="3385629"/>
        <a:ext cx="1189259" cy="1116319"/>
      </dsp:txXfrm>
    </dsp:sp>
    <dsp:sp modelId="{F29088C4-7D92-416C-8D9B-BF78346F9BF1}">
      <dsp:nvSpPr>
        <dsp:cNvPr id="0" name=""/>
        <dsp:cNvSpPr/>
      </dsp:nvSpPr>
      <dsp:spPr>
        <a:xfrm>
          <a:off x="886879" y="1080119"/>
          <a:ext cx="1819411" cy="1760317"/>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Contractualisation avec les opérateurs de santé</a:t>
          </a:r>
        </a:p>
      </dsp:txBody>
      <dsp:txXfrm>
        <a:off x="1153326" y="1337911"/>
        <a:ext cx="1286517" cy="124473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0BA18-8DE8-4D28-939F-726E47F214DB}">
      <dsp:nvSpPr>
        <dsp:cNvPr id="0" name=""/>
        <dsp:cNvSpPr/>
      </dsp:nvSpPr>
      <dsp:spPr>
        <a:xfrm>
          <a:off x="0" y="306835"/>
          <a:ext cx="7704856" cy="2274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395732" rIns="597982"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a:t>Cibler les territoires prioritaires de mise en œuvre ;</a:t>
          </a:r>
        </a:p>
        <a:p>
          <a:pPr marL="171450" lvl="1" indent="-171450" algn="l" defTabSz="844550">
            <a:lnSpc>
              <a:spcPct val="90000"/>
            </a:lnSpc>
            <a:spcBef>
              <a:spcPct val="0"/>
            </a:spcBef>
            <a:spcAft>
              <a:spcPct val="15000"/>
            </a:spcAft>
            <a:buChar char="•"/>
          </a:pPr>
          <a:r>
            <a:rPr lang="fr-FR" sz="1900" kern="1200"/>
            <a:t>Établir des plans d’actions propres à chaque territoire de mise en œuvre ;</a:t>
          </a:r>
        </a:p>
        <a:p>
          <a:pPr marL="171450" lvl="1" indent="-171450" algn="l" defTabSz="844550">
            <a:lnSpc>
              <a:spcPct val="90000"/>
            </a:lnSpc>
            <a:spcBef>
              <a:spcPct val="0"/>
            </a:spcBef>
            <a:spcAft>
              <a:spcPct val="15000"/>
            </a:spcAft>
            <a:buChar char="•"/>
          </a:pPr>
          <a:r>
            <a:rPr lang="fr-FR" sz="1900" kern="1200"/>
            <a:t>Repérer les partenaires locaux et régionaux à mobiliser ;</a:t>
          </a:r>
        </a:p>
        <a:p>
          <a:pPr marL="171450" lvl="1" indent="-171450" algn="l" defTabSz="844550">
            <a:lnSpc>
              <a:spcPct val="90000"/>
            </a:lnSpc>
            <a:spcBef>
              <a:spcPct val="0"/>
            </a:spcBef>
            <a:spcAft>
              <a:spcPct val="15000"/>
            </a:spcAft>
            <a:buChar char="•"/>
          </a:pPr>
          <a:r>
            <a:rPr lang="fr-FR" sz="1900" kern="1200"/>
            <a:t>Construire un système de mesure de l’atteinte des objectifs du projet PRS : définition des indicateurs et modalités de recueil.</a:t>
          </a:r>
        </a:p>
      </dsp:txBody>
      <dsp:txXfrm>
        <a:off x="0" y="306835"/>
        <a:ext cx="7704856" cy="2274300"/>
      </dsp:txXfrm>
    </dsp:sp>
    <dsp:sp modelId="{07A7A601-5677-40D4-9CCC-D98635954FA2}">
      <dsp:nvSpPr>
        <dsp:cNvPr id="0" name=""/>
        <dsp:cNvSpPr/>
      </dsp:nvSpPr>
      <dsp:spPr>
        <a:xfrm>
          <a:off x="385242" y="26395"/>
          <a:ext cx="5393399"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l" defTabSz="844550">
            <a:lnSpc>
              <a:spcPct val="90000"/>
            </a:lnSpc>
            <a:spcBef>
              <a:spcPct val="0"/>
            </a:spcBef>
            <a:spcAft>
              <a:spcPct val="35000"/>
            </a:spcAft>
            <a:buNone/>
          </a:pPr>
          <a:r>
            <a:rPr lang="fr-FR" sz="1900" kern="1200" dirty="0"/>
            <a:t>Une mise en œuvre territoriale des projets du PRS</a:t>
          </a:r>
        </a:p>
      </dsp:txBody>
      <dsp:txXfrm>
        <a:off x="412622" y="53775"/>
        <a:ext cx="5338639" cy="506120"/>
      </dsp:txXfrm>
    </dsp:sp>
    <dsp:sp modelId="{AB4A6901-A959-4D4E-B303-C4CBF1ABA617}">
      <dsp:nvSpPr>
        <dsp:cNvPr id="0" name=""/>
        <dsp:cNvSpPr/>
      </dsp:nvSpPr>
      <dsp:spPr>
        <a:xfrm>
          <a:off x="0" y="2964175"/>
          <a:ext cx="7704856" cy="17057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395732" rIns="597982"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dirty="0"/>
            <a:t>Un comité stratégique régional PRS ;</a:t>
          </a:r>
        </a:p>
        <a:p>
          <a:pPr marL="171450" lvl="1" indent="-171450" algn="l" defTabSz="844550">
            <a:lnSpc>
              <a:spcPct val="90000"/>
            </a:lnSpc>
            <a:spcBef>
              <a:spcPct val="0"/>
            </a:spcBef>
            <a:spcAft>
              <a:spcPct val="15000"/>
            </a:spcAft>
            <a:buChar char="•"/>
          </a:pPr>
          <a:r>
            <a:rPr lang="fr-FR" sz="1900" kern="1200"/>
            <a:t>Des groupes projets et instances existantes de pilotage (COMESA, CORSIS,…) ;</a:t>
          </a:r>
        </a:p>
        <a:p>
          <a:pPr marL="171450" lvl="1" indent="-171450" algn="l" defTabSz="844550">
            <a:lnSpc>
              <a:spcPct val="90000"/>
            </a:lnSpc>
            <a:spcBef>
              <a:spcPct val="0"/>
            </a:spcBef>
            <a:spcAft>
              <a:spcPct val="15000"/>
            </a:spcAft>
            <a:buChar char="•"/>
          </a:pPr>
          <a:r>
            <a:rPr lang="fr-FR" sz="1900" kern="1200"/>
            <a:t>Les instances de concertation (CRSA, CTS…).</a:t>
          </a:r>
        </a:p>
      </dsp:txBody>
      <dsp:txXfrm>
        <a:off x="0" y="2964175"/>
        <a:ext cx="7704856" cy="1705725"/>
      </dsp:txXfrm>
    </dsp:sp>
    <dsp:sp modelId="{B15795A8-3243-459F-826C-29B62DAC08BF}">
      <dsp:nvSpPr>
        <dsp:cNvPr id="0" name=""/>
        <dsp:cNvSpPr/>
      </dsp:nvSpPr>
      <dsp:spPr>
        <a:xfrm>
          <a:off x="385242" y="2683735"/>
          <a:ext cx="5393399"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l" defTabSz="844550">
            <a:lnSpc>
              <a:spcPct val="90000"/>
            </a:lnSpc>
            <a:spcBef>
              <a:spcPct val="0"/>
            </a:spcBef>
            <a:spcAft>
              <a:spcPct val="35000"/>
            </a:spcAft>
            <a:buNone/>
          </a:pPr>
          <a:r>
            <a:rPr lang="fr-FR" sz="1900" kern="1200"/>
            <a:t>Une gouvernance adaptée pluripartenariale</a:t>
          </a:r>
        </a:p>
      </dsp:txBody>
      <dsp:txXfrm>
        <a:off x="412622" y="2711115"/>
        <a:ext cx="533863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2A1DA-CB6F-4BA9-96FC-E93AF1EEDEAC}">
      <dsp:nvSpPr>
        <dsp:cNvPr id="0" name=""/>
        <dsp:cNvSpPr/>
      </dsp:nvSpPr>
      <dsp:spPr>
        <a:xfrm>
          <a:off x="0" y="877564"/>
          <a:ext cx="691276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6508" tIns="374904" rIns="536508" bIns="128016" numCol="1" spcCol="1270" anchor="t" anchorCtr="0">
          <a:noAutofit/>
        </a:bodyPr>
        <a:lstStyle/>
        <a:p>
          <a:pPr marL="171450" lvl="1" indent="-171450" algn="l" defTabSz="800100">
            <a:lnSpc>
              <a:spcPct val="90000"/>
            </a:lnSpc>
            <a:spcBef>
              <a:spcPct val="0"/>
            </a:spcBef>
            <a:spcAft>
              <a:spcPct val="15000"/>
            </a:spcAft>
            <a:buChar char="•"/>
          </a:pPr>
          <a:endParaRPr lang="fr-FR" sz="1800" b="0" kern="1200" dirty="0"/>
        </a:p>
      </dsp:txBody>
      <dsp:txXfrm>
        <a:off x="0" y="877564"/>
        <a:ext cx="6912768" cy="453600"/>
      </dsp:txXfrm>
    </dsp:sp>
    <dsp:sp modelId="{81551736-0F2C-4652-97EB-2D0B9D977EF5}">
      <dsp:nvSpPr>
        <dsp:cNvPr id="0" name=""/>
        <dsp:cNvSpPr/>
      </dsp:nvSpPr>
      <dsp:spPr>
        <a:xfrm>
          <a:off x="345638" y="611883"/>
          <a:ext cx="4838937"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marL="0" lvl="0" indent="0" algn="l" defTabSz="800100">
            <a:lnSpc>
              <a:spcPct val="90000"/>
            </a:lnSpc>
            <a:spcBef>
              <a:spcPct val="0"/>
            </a:spcBef>
            <a:spcAft>
              <a:spcPct val="35000"/>
            </a:spcAft>
            <a:buNone/>
          </a:pPr>
          <a:r>
            <a:rPr lang="fr-FR" sz="1800" b="1" kern="1200" baseline="0" dirty="0"/>
            <a:t>Des spécificités épidémiologiques de la région</a:t>
          </a:r>
          <a:endParaRPr lang="fr-FR" sz="1800" b="1" kern="1200" dirty="0"/>
        </a:p>
      </dsp:txBody>
      <dsp:txXfrm>
        <a:off x="371577" y="637822"/>
        <a:ext cx="4787059" cy="479482"/>
      </dsp:txXfrm>
    </dsp:sp>
    <dsp:sp modelId="{209A5CD4-741E-43AF-8B8E-4E42E7831686}">
      <dsp:nvSpPr>
        <dsp:cNvPr id="0" name=""/>
        <dsp:cNvSpPr/>
      </dsp:nvSpPr>
      <dsp:spPr>
        <a:xfrm>
          <a:off x="0" y="1694044"/>
          <a:ext cx="691276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6508" tIns="374904" rIns="536508" bIns="128016" numCol="1" spcCol="1270" anchor="t" anchorCtr="0">
          <a:noAutofit/>
        </a:bodyPr>
        <a:lstStyle/>
        <a:p>
          <a:pPr marL="171450" lvl="1" indent="-171450" algn="l" defTabSz="800100">
            <a:lnSpc>
              <a:spcPct val="90000"/>
            </a:lnSpc>
            <a:spcBef>
              <a:spcPct val="0"/>
            </a:spcBef>
            <a:spcAft>
              <a:spcPct val="15000"/>
            </a:spcAft>
            <a:buChar char="•"/>
          </a:pPr>
          <a:endParaRPr lang="fr-FR" sz="1800" b="0" kern="1200" dirty="0"/>
        </a:p>
      </dsp:txBody>
      <dsp:txXfrm>
        <a:off x="0" y="1694044"/>
        <a:ext cx="6912768" cy="453600"/>
      </dsp:txXfrm>
    </dsp:sp>
    <dsp:sp modelId="{9B4D6488-BDA1-41F1-9994-FF8937E4736B}">
      <dsp:nvSpPr>
        <dsp:cNvPr id="0" name=""/>
        <dsp:cNvSpPr/>
      </dsp:nvSpPr>
      <dsp:spPr>
        <a:xfrm>
          <a:off x="345638" y="1428363"/>
          <a:ext cx="4838937"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marL="0" lvl="0" indent="0" algn="l" defTabSz="800100">
            <a:lnSpc>
              <a:spcPct val="90000"/>
            </a:lnSpc>
            <a:spcBef>
              <a:spcPct val="0"/>
            </a:spcBef>
            <a:spcAft>
              <a:spcPct val="35000"/>
            </a:spcAft>
            <a:buNone/>
          </a:pPr>
          <a:r>
            <a:rPr lang="fr-FR" sz="1800" b="1" kern="1200" dirty="0"/>
            <a:t>Du vieillissement et  des maladies chroniques</a:t>
          </a:r>
          <a:endParaRPr lang="fr-FR" sz="1800" b="0" kern="1200" dirty="0"/>
        </a:p>
      </dsp:txBody>
      <dsp:txXfrm>
        <a:off x="371577" y="1454302"/>
        <a:ext cx="4787059" cy="479482"/>
      </dsp:txXfrm>
    </dsp:sp>
    <dsp:sp modelId="{3CB81C2C-3561-4929-95C9-89B5F8909D72}">
      <dsp:nvSpPr>
        <dsp:cNvPr id="0" name=""/>
        <dsp:cNvSpPr/>
      </dsp:nvSpPr>
      <dsp:spPr>
        <a:xfrm>
          <a:off x="0" y="2510524"/>
          <a:ext cx="691276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6508" tIns="374904" rIns="536508" bIns="128016" numCol="1" spcCol="1270" anchor="t" anchorCtr="0">
          <a:noAutofit/>
        </a:bodyPr>
        <a:lstStyle/>
        <a:p>
          <a:pPr marL="171450" marR="0" lvl="1" indent="-171450" algn="l" defTabSz="800100" eaLnBrk="1" fontAlgn="auto" latinLnBrk="0" hangingPunct="1">
            <a:lnSpc>
              <a:spcPct val="90000"/>
            </a:lnSpc>
            <a:spcBef>
              <a:spcPct val="0"/>
            </a:spcBef>
            <a:spcAft>
              <a:spcPct val="15000"/>
            </a:spcAft>
            <a:buClrTx/>
            <a:buSzTx/>
            <a:buFontTx/>
            <a:buChar char="•"/>
            <a:tabLst/>
            <a:defRPr/>
          </a:pPr>
          <a:endParaRPr lang="fr-FR" sz="1800" b="0" kern="1200" dirty="0"/>
        </a:p>
      </dsp:txBody>
      <dsp:txXfrm>
        <a:off x="0" y="2510524"/>
        <a:ext cx="6912768" cy="453600"/>
      </dsp:txXfrm>
    </dsp:sp>
    <dsp:sp modelId="{92C73CF8-6118-4131-B163-D6CE86105B4B}">
      <dsp:nvSpPr>
        <dsp:cNvPr id="0" name=""/>
        <dsp:cNvSpPr/>
      </dsp:nvSpPr>
      <dsp:spPr>
        <a:xfrm>
          <a:off x="345638" y="2244844"/>
          <a:ext cx="4838937"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marL="0" lvl="0" indent="0" algn="l" defTabSz="800100">
            <a:lnSpc>
              <a:spcPct val="90000"/>
            </a:lnSpc>
            <a:spcBef>
              <a:spcPct val="0"/>
            </a:spcBef>
            <a:spcAft>
              <a:spcPct val="35000"/>
            </a:spcAft>
            <a:buNone/>
          </a:pPr>
          <a:r>
            <a:rPr lang="fr-FR" sz="1800" b="1" kern="1200" dirty="0"/>
            <a:t>Des inégalités</a:t>
          </a:r>
          <a:r>
            <a:rPr lang="fr-FR" sz="1800" b="1" kern="1200" baseline="0" dirty="0"/>
            <a:t> territoriales et sociales de santé</a:t>
          </a:r>
          <a:endParaRPr lang="fr-FR" sz="1800" b="1" kern="1200" dirty="0"/>
        </a:p>
      </dsp:txBody>
      <dsp:txXfrm>
        <a:off x="371577" y="2270783"/>
        <a:ext cx="4787059" cy="479482"/>
      </dsp:txXfrm>
    </dsp:sp>
    <dsp:sp modelId="{6BFCABE4-82F5-45F1-BCB5-7DD69990C406}">
      <dsp:nvSpPr>
        <dsp:cNvPr id="0" name=""/>
        <dsp:cNvSpPr/>
      </dsp:nvSpPr>
      <dsp:spPr>
        <a:xfrm>
          <a:off x="0" y="3327004"/>
          <a:ext cx="691276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6508" tIns="374904" rIns="536508" bIns="128016" numCol="1" spcCol="1270" anchor="t" anchorCtr="0">
          <a:noAutofit/>
        </a:bodyPr>
        <a:lstStyle/>
        <a:p>
          <a:pPr marL="171450" lvl="1" indent="-171450" algn="l" defTabSz="800100">
            <a:lnSpc>
              <a:spcPct val="90000"/>
            </a:lnSpc>
            <a:spcBef>
              <a:spcPct val="0"/>
            </a:spcBef>
            <a:spcAft>
              <a:spcPct val="15000"/>
            </a:spcAft>
            <a:buChar char="•"/>
          </a:pPr>
          <a:endParaRPr lang="fr-FR" sz="1800" b="0" kern="1200" dirty="0"/>
        </a:p>
      </dsp:txBody>
      <dsp:txXfrm>
        <a:off x="0" y="3327004"/>
        <a:ext cx="6912768" cy="453600"/>
      </dsp:txXfrm>
    </dsp:sp>
    <dsp:sp modelId="{AF3866B6-4C8C-44DB-9921-2B192AE99C9C}">
      <dsp:nvSpPr>
        <dsp:cNvPr id="0" name=""/>
        <dsp:cNvSpPr/>
      </dsp:nvSpPr>
      <dsp:spPr>
        <a:xfrm>
          <a:off x="345638" y="3061324"/>
          <a:ext cx="4838937"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marL="0" lvl="0" indent="0" algn="l" defTabSz="800100">
            <a:lnSpc>
              <a:spcPct val="90000"/>
            </a:lnSpc>
            <a:spcBef>
              <a:spcPct val="0"/>
            </a:spcBef>
            <a:spcAft>
              <a:spcPct val="35000"/>
            </a:spcAft>
            <a:buNone/>
          </a:pPr>
          <a:r>
            <a:rPr lang="fr-FR" sz="1800" b="1" kern="1200" dirty="0"/>
            <a:t>Des inégalités</a:t>
          </a:r>
          <a:r>
            <a:rPr lang="fr-FR" sz="1800" b="1" kern="1200" baseline="0" dirty="0"/>
            <a:t> d’accès à l’offre de santé</a:t>
          </a:r>
          <a:endParaRPr lang="fr-FR" sz="1800" b="1" kern="1200" dirty="0"/>
        </a:p>
      </dsp:txBody>
      <dsp:txXfrm>
        <a:off x="371577" y="3087263"/>
        <a:ext cx="4787059"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86C6A-C14F-40E4-90D4-F5CC832A5DCB}">
      <dsp:nvSpPr>
        <dsp:cNvPr id="0" name=""/>
        <dsp:cNvSpPr/>
      </dsp:nvSpPr>
      <dsp:spPr>
        <a:xfrm>
          <a:off x="0" y="514185"/>
          <a:ext cx="6432376" cy="2249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224" tIns="437388" rIns="499224" bIns="149352" numCol="1" spcCol="1270" anchor="t" anchorCtr="0">
          <a:noAutofit/>
        </a:bodyPr>
        <a:lstStyle/>
        <a:p>
          <a:pPr marL="228600" lvl="1" indent="-228600" algn="l" defTabSz="933450">
            <a:lnSpc>
              <a:spcPct val="90000"/>
            </a:lnSpc>
            <a:spcBef>
              <a:spcPct val="0"/>
            </a:spcBef>
            <a:spcAft>
              <a:spcPct val="15000"/>
            </a:spcAft>
            <a:buChar char="•"/>
          </a:pPr>
          <a:r>
            <a:rPr lang="fr-FR" sz="2100" kern="1200"/>
            <a:t>La promotion et la prévention de la santé ;</a:t>
          </a:r>
        </a:p>
        <a:p>
          <a:pPr marL="228600" lvl="1" indent="-228600" algn="l" defTabSz="933450">
            <a:lnSpc>
              <a:spcPct val="90000"/>
            </a:lnSpc>
            <a:spcBef>
              <a:spcPct val="0"/>
            </a:spcBef>
            <a:spcAft>
              <a:spcPct val="15000"/>
            </a:spcAft>
            <a:buChar char="•"/>
          </a:pPr>
          <a:r>
            <a:rPr lang="fr-FR" sz="2100" kern="1200"/>
            <a:t>La lutte contre les inégalités d’accès aux soins ;</a:t>
          </a:r>
        </a:p>
        <a:p>
          <a:pPr marL="228600" lvl="1" indent="-228600" algn="l" defTabSz="933450">
            <a:lnSpc>
              <a:spcPct val="90000"/>
            </a:lnSpc>
            <a:spcBef>
              <a:spcPct val="0"/>
            </a:spcBef>
            <a:spcAft>
              <a:spcPct val="15000"/>
            </a:spcAft>
            <a:buChar char="•"/>
          </a:pPr>
          <a:r>
            <a:rPr lang="fr-FR" sz="2100" kern="1200"/>
            <a:t>La pertinence et la qualité des soins ;</a:t>
          </a:r>
        </a:p>
        <a:p>
          <a:pPr marL="228600" lvl="1" indent="-228600" algn="l" defTabSz="933450">
            <a:lnSpc>
              <a:spcPct val="90000"/>
            </a:lnSpc>
            <a:spcBef>
              <a:spcPct val="0"/>
            </a:spcBef>
            <a:spcAft>
              <a:spcPct val="15000"/>
            </a:spcAft>
            <a:buChar char="•"/>
          </a:pPr>
          <a:r>
            <a:rPr lang="fr-FR" sz="2100" kern="1200" dirty="0"/>
            <a:t>L’innovation organisationnelle, technologique, médicale ou numérique.</a:t>
          </a:r>
        </a:p>
      </dsp:txBody>
      <dsp:txXfrm>
        <a:off x="0" y="514185"/>
        <a:ext cx="6432376" cy="2249100"/>
      </dsp:txXfrm>
    </dsp:sp>
    <dsp:sp modelId="{CEF01C3E-AD4D-4E79-85CF-9E6910A335C0}">
      <dsp:nvSpPr>
        <dsp:cNvPr id="0" name=""/>
        <dsp:cNvSpPr/>
      </dsp:nvSpPr>
      <dsp:spPr>
        <a:xfrm>
          <a:off x="321618" y="204224"/>
          <a:ext cx="4502663"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90" tIns="0" rIns="170190" bIns="0" numCol="1" spcCol="1270" anchor="ctr" anchorCtr="0">
          <a:noAutofit/>
        </a:bodyPr>
        <a:lstStyle/>
        <a:p>
          <a:pPr marL="0" lvl="0" indent="0" algn="l" defTabSz="933450">
            <a:lnSpc>
              <a:spcPct val="90000"/>
            </a:lnSpc>
            <a:spcBef>
              <a:spcPct val="0"/>
            </a:spcBef>
            <a:spcAft>
              <a:spcPct val="35000"/>
            </a:spcAft>
            <a:buNone/>
          </a:pPr>
          <a:r>
            <a:rPr lang="fr-FR" sz="2100" kern="1200" dirty="0"/>
            <a:t>Stratégie nationale de santé (SNS)</a:t>
          </a:r>
        </a:p>
      </dsp:txBody>
      <dsp:txXfrm>
        <a:off x="351880" y="234486"/>
        <a:ext cx="4442139" cy="559396"/>
      </dsp:txXfrm>
    </dsp:sp>
    <dsp:sp modelId="{79B1CCFB-DF09-4F4D-8994-D113EAF7CCAA}">
      <dsp:nvSpPr>
        <dsp:cNvPr id="0" name=""/>
        <dsp:cNvSpPr/>
      </dsp:nvSpPr>
      <dsp:spPr>
        <a:xfrm>
          <a:off x="0" y="3186645"/>
          <a:ext cx="6432376" cy="15214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224" tIns="437388" rIns="499224" bIns="149352" numCol="1" spcCol="1270" anchor="t" anchorCtr="0">
          <a:noAutofit/>
        </a:bodyPr>
        <a:lstStyle/>
        <a:p>
          <a:pPr marL="228600" lvl="1" indent="-228600" algn="l" defTabSz="933450">
            <a:lnSpc>
              <a:spcPct val="90000"/>
            </a:lnSpc>
            <a:spcBef>
              <a:spcPct val="0"/>
            </a:spcBef>
            <a:spcAft>
              <a:spcPct val="15000"/>
            </a:spcAft>
            <a:buChar char="•"/>
          </a:pPr>
          <a:r>
            <a:rPr lang="fr-FR" sz="2100" kern="1200" dirty="0"/>
            <a:t>Le plan national d’accès aux soins</a:t>
          </a:r>
        </a:p>
        <a:p>
          <a:pPr marL="228600" lvl="1" indent="-228600" algn="l" defTabSz="933450">
            <a:lnSpc>
              <a:spcPct val="90000"/>
            </a:lnSpc>
            <a:spcBef>
              <a:spcPct val="0"/>
            </a:spcBef>
            <a:spcAft>
              <a:spcPct val="15000"/>
            </a:spcAft>
            <a:buChar char="•"/>
          </a:pPr>
          <a:r>
            <a:rPr lang="fr-FR" sz="2100" kern="1200" dirty="0"/>
            <a:t>Le plan d’appui à la transformation du système de santé (PATSS)</a:t>
          </a:r>
        </a:p>
      </dsp:txBody>
      <dsp:txXfrm>
        <a:off x="0" y="3186645"/>
        <a:ext cx="6432376" cy="1521449"/>
      </dsp:txXfrm>
    </dsp:sp>
    <dsp:sp modelId="{AF58B460-1862-433A-8583-92914D8930C3}">
      <dsp:nvSpPr>
        <dsp:cNvPr id="0" name=""/>
        <dsp:cNvSpPr/>
      </dsp:nvSpPr>
      <dsp:spPr>
        <a:xfrm>
          <a:off x="321618" y="2876685"/>
          <a:ext cx="4502663"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190" tIns="0" rIns="170190" bIns="0" numCol="1" spcCol="1270" anchor="ctr" anchorCtr="0">
          <a:noAutofit/>
        </a:bodyPr>
        <a:lstStyle/>
        <a:p>
          <a:pPr marL="0" lvl="0" indent="0" algn="l" defTabSz="933450">
            <a:lnSpc>
              <a:spcPct val="90000"/>
            </a:lnSpc>
            <a:spcBef>
              <a:spcPct val="0"/>
            </a:spcBef>
            <a:spcAft>
              <a:spcPct val="35000"/>
            </a:spcAft>
            <a:buNone/>
          </a:pPr>
          <a:r>
            <a:rPr lang="fr-FR" sz="2100" kern="1200" dirty="0"/>
            <a:t>Autres plans nationaux</a:t>
          </a:r>
        </a:p>
      </dsp:txBody>
      <dsp:txXfrm>
        <a:off x="351880" y="2906947"/>
        <a:ext cx="4442139"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AD73-111E-43D7-A6A5-A8859D061071}">
      <dsp:nvSpPr>
        <dsp:cNvPr id="0" name=""/>
        <dsp:cNvSpPr/>
      </dsp:nvSpPr>
      <dsp:spPr>
        <a:xfrm>
          <a:off x="0" y="468260"/>
          <a:ext cx="7619569" cy="3379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1363" tIns="604012" rIns="591363" bIns="206248" numCol="1" spcCol="1270" anchor="t" anchorCtr="0">
          <a:noAutofit/>
        </a:bodyPr>
        <a:lstStyle/>
        <a:p>
          <a:pPr marL="285750" lvl="1" indent="-285750" algn="l" defTabSz="1289050">
            <a:lnSpc>
              <a:spcPct val="90000"/>
            </a:lnSpc>
            <a:spcBef>
              <a:spcPct val="0"/>
            </a:spcBef>
            <a:spcAft>
              <a:spcPct val="15000"/>
            </a:spcAft>
            <a:buChar char="•"/>
          </a:pPr>
          <a:r>
            <a:rPr lang="fr-FR" sz="2900" b="0" kern="1200" dirty="0"/>
            <a:t>De l’exigence de </a:t>
          </a:r>
          <a:r>
            <a:rPr lang="fr-FR" sz="2900" b="1" kern="1200" dirty="0"/>
            <a:t>qualité,</a:t>
          </a:r>
          <a:r>
            <a:rPr lang="fr-FR" sz="2900" b="1" kern="1200" baseline="0" dirty="0"/>
            <a:t> sécurité</a:t>
          </a:r>
          <a:r>
            <a:rPr lang="fr-FR" sz="2900" b="0" kern="1200" baseline="0" dirty="0"/>
            <a:t>, pertinence des prises en charge ;</a:t>
          </a:r>
          <a:endParaRPr lang="fr-FR" sz="2900" b="0" kern="1200" dirty="0"/>
        </a:p>
        <a:p>
          <a:pPr marL="285750" lvl="1" indent="-285750" algn="l" defTabSz="1289050">
            <a:lnSpc>
              <a:spcPct val="90000"/>
            </a:lnSpc>
            <a:spcBef>
              <a:spcPct val="0"/>
            </a:spcBef>
            <a:spcAft>
              <a:spcPct val="15000"/>
            </a:spcAft>
            <a:buChar char="•"/>
          </a:pPr>
          <a:r>
            <a:rPr lang="fr-FR" sz="2900" b="0" kern="1200" dirty="0"/>
            <a:t>De la </a:t>
          </a:r>
          <a:r>
            <a:rPr lang="fr-FR" sz="2900" b="1" kern="1200" dirty="0"/>
            <a:t>soutenabilité</a:t>
          </a:r>
          <a:r>
            <a:rPr lang="fr-FR" sz="2900" b="1" kern="1200" baseline="0" dirty="0"/>
            <a:t> financière </a:t>
          </a:r>
          <a:r>
            <a:rPr lang="fr-FR" sz="2900" b="0" kern="1200" baseline="0" dirty="0"/>
            <a:t>et de l’</a:t>
          </a:r>
          <a:r>
            <a:rPr lang="fr-FR" sz="2900" b="1" kern="1200" baseline="0" dirty="0"/>
            <a:t>efficience </a:t>
          </a:r>
          <a:r>
            <a:rPr lang="fr-FR" sz="2900" b="0" kern="1200" baseline="0" dirty="0"/>
            <a:t>de notre système de santé ;</a:t>
          </a:r>
          <a:endParaRPr lang="fr-FR" sz="2900" b="0" kern="1200" dirty="0"/>
        </a:p>
        <a:p>
          <a:pPr marL="285750" lvl="1" indent="-285750" algn="l" defTabSz="1289050">
            <a:lnSpc>
              <a:spcPct val="90000"/>
            </a:lnSpc>
            <a:spcBef>
              <a:spcPct val="0"/>
            </a:spcBef>
            <a:spcAft>
              <a:spcPct val="15000"/>
            </a:spcAft>
            <a:buChar char="•"/>
          </a:pPr>
          <a:r>
            <a:rPr lang="fr-FR" sz="2900" b="0" kern="1200" dirty="0"/>
            <a:t>Des apports de l’i</a:t>
          </a:r>
          <a:r>
            <a:rPr lang="fr-FR" sz="2900" b="1" kern="1200" dirty="0"/>
            <a:t>nnovation</a:t>
          </a:r>
          <a:r>
            <a:rPr lang="fr-FR" sz="2900" b="0" kern="1200" dirty="0"/>
            <a:t> et du </a:t>
          </a:r>
          <a:r>
            <a:rPr lang="fr-FR" sz="2900" b="1" kern="1200" dirty="0"/>
            <a:t>partenariats.</a:t>
          </a:r>
        </a:p>
      </dsp:txBody>
      <dsp:txXfrm>
        <a:off x="0" y="468260"/>
        <a:ext cx="7619569" cy="3379950"/>
      </dsp:txXfrm>
    </dsp:sp>
    <dsp:sp modelId="{219685F4-59C8-439A-BCD4-44531A0D255F}">
      <dsp:nvSpPr>
        <dsp:cNvPr id="0" name=""/>
        <dsp:cNvSpPr/>
      </dsp:nvSpPr>
      <dsp:spPr>
        <a:xfrm>
          <a:off x="380978" y="40220"/>
          <a:ext cx="5333698"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01" tIns="0" rIns="201601" bIns="0" numCol="1" spcCol="1270" anchor="ctr" anchorCtr="0">
          <a:noAutofit/>
        </a:bodyPr>
        <a:lstStyle/>
        <a:p>
          <a:pPr marL="0" lvl="0" indent="0" algn="l" defTabSz="1289050">
            <a:lnSpc>
              <a:spcPct val="90000"/>
            </a:lnSpc>
            <a:spcBef>
              <a:spcPct val="0"/>
            </a:spcBef>
            <a:spcAft>
              <a:spcPct val="35000"/>
            </a:spcAft>
            <a:buNone/>
          </a:pPr>
          <a:r>
            <a:rPr lang="fr-FR" sz="2900" b="0" kern="1200"/>
            <a:t>Répondre aux enjeux…</a:t>
          </a:r>
          <a:endParaRPr lang="fr-FR" sz="2900" b="0" kern="1200" dirty="0"/>
        </a:p>
      </dsp:txBody>
      <dsp:txXfrm>
        <a:off x="422768" y="82010"/>
        <a:ext cx="5250118" cy="77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8B32B-7A8A-4448-BF0C-FC5FBB21A90C}">
      <dsp:nvSpPr>
        <dsp:cNvPr id="0" name=""/>
        <dsp:cNvSpPr/>
      </dsp:nvSpPr>
      <dsp:spPr>
        <a:xfrm>
          <a:off x="-4884512" y="-748522"/>
          <a:ext cx="5817525" cy="5817525"/>
        </a:xfrm>
        <a:prstGeom prst="blockArc">
          <a:avLst>
            <a:gd name="adj1" fmla="val 18900000"/>
            <a:gd name="adj2" fmla="val 2700000"/>
            <a:gd name="adj3" fmla="val 3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A1AEF-3011-49A0-AD1E-DC8B5B910F0A}">
      <dsp:nvSpPr>
        <dsp:cNvPr id="0" name=""/>
        <dsp:cNvSpPr/>
      </dsp:nvSpPr>
      <dsp:spPr>
        <a:xfrm>
          <a:off x="600067" y="432048"/>
          <a:ext cx="7121014" cy="86409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7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0" kern="1200" dirty="0">
              <a:solidFill>
                <a:schemeClr val="tx1"/>
              </a:solidFill>
            </a:rPr>
            <a:t>Diminuer </a:t>
          </a:r>
          <a:r>
            <a:rPr lang="fr-FR" sz="2400" b="1" kern="1200" dirty="0">
              <a:solidFill>
                <a:schemeClr val="tx1"/>
              </a:solidFill>
            </a:rPr>
            <a:t>la mortalité évitable </a:t>
          </a:r>
          <a:r>
            <a:rPr lang="fr-FR" sz="2400" b="0" kern="1200" dirty="0">
              <a:solidFill>
                <a:schemeClr val="tx1"/>
              </a:solidFill>
            </a:rPr>
            <a:t>et agir sur </a:t>
          </a:r>
          <a:r>
            <a:rPr lang="fr-FR" sz="2400" b="1" kern="1200" dirty="0">
              <a:solidFill>
                <a:schemeClr val="tx1"/>
              </a:solidFill>
            </a:rPr>
            <a:t>les comportements à risque</a:t>
          </a:r>
        </a:p>
      </dsp:txBody>
      <dsp:txXfrm>
        <a:off x="600067" y="432048"/>
        <a:ext cx="7121014" cy="864096"/>
      </dsp:txXfrm>
    </dsp:sp>
    <dsp:sp modelId="{C216992C-3233-4845-A735-88F5F0BA127A}">
      <dsp:nvSpPr>
        <dsp:cNvPr id="0" name=""/>
        <dsp:cNvSpPr/>
      </dsp:nvSpPr>
      <dsp:spPr>
        <a:xfrm>
          <a:off x="60007" y="324036"/>
          <a:ext cx="1080120" cy="1080120"/>
        </a:xfrm>
        <a:prstGeom prst="ellipse">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62BC67F2-F0AF-47DB-97CE-A7F4E1FB05A2}">
      <dsp:nvSpPr>
        <dsp:cNvPr id="0" name=""/>
        <dsp:cNvSpPr/>
      </dsp:nvSpPr>
      <dsp:spPr>
        <a:xfrm>
          <a:off x="914166" y="1728192"/>
          <a:ext cx="6806915" cy="86409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7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0" kern="1200" dirty="0">
              <a:solidFill>
                <a:schemeClr val="tx1"/>
              </a:solidFill>
            </a:rPr>
            <a:t>Assurer un égal accès à tous à </a:t>
          </a:r>
          <a:r>
            <a:rPr lang="fr-FR" sz="2400" b="1" kern="1200" dirty="0">
              <a:solidFill>
                <a:schemeClr val="tx1"/>
              </a:solidFill>
            </a:rPr>
            <a:t>des soins sûrs et de qualité</a:t>
          </a:r>
        </a:p>
      </dsp:txBody>
      <dsp:txXfrm>
        <a:off x="914166" y="1728192"/>
        <a:ext cx="6806915" cy="864096"/>
      </dsp:txXfrm>
    </dsp:sp>
    <dsp:sp modelId="{90903004-6546-4EE6-BB7C-E5924FC83544}">
      <dsp:nvSpPr>
        <dsp:cNvPr id="0" name=""/>
        <dsp:cNvSpPr/>
      </dsp:nvSpPr>
      <dsp:spPr>
        <a:xfrm>
          <a:off x="374106" y="1620180"/>
          <a:ext cx="1080120" cy="1080120"/>
        </a:xfrm>
        <a:prstGeom prst="ellipse">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7CBC2A38-F9D4-41E3-AB19-3C4C922A3B17}">
      <dsp:nvSpPr>
        <dsp:cNvPr id="0" name=""/>
        <dsp:cNvSpPr/>
      </dsp:nvSpPr>
      <dsp:spPr>
        <a:xfrm>
          <a:off x="600067" y="3024336"/>
          <a:ext cx="7121014" cy="86409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7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rPr>
            <a:t>Promouvoir</a:t>
          </a:r>
          <a:r>
            <a:rPr lang="fr-FR" sz="2900" kern="1200" dirty="0">
              <a:solidFill>
                <a:schemeClr val="tx1"/>
              </a:solidFill>
            </a:rPr>
            <a:t> </a:t>
          </a:r>
          <a:r>
            <a:rPr lang="fr-FR" sz="2400" b="1" kern="1200" dirty="0">
              <a:solidFill>
                <a:schemeClr val="tx1"/>
              </a:solidFill>
            </a:rPr>
            <a:t>un système de santé efficient</a:t>
          </a:r>
        </a:p>
      </dsp:txBody>
      <dsp:txXfrm>
        <a:off x="600067" y="3024336"/>
        <a:ext cx="7121014" cy="864096"/>
      </dsp:txXfrm>
    </dsp:sp>
    <dsp:sp modelId="{6B2EEC0D-08B0-4EC0-B45D-052895334C7F}">
      <dsp:nvSpPr>
        <dsp:cNvPr id="0" name=""/>
        <dsp:cNvSpPr/>
      </dsp:nvSpPr>
      <dsp:spPr>
        <a:xfrm>
          <a:off x="60007" y="2916324"/>
          <a:ext cx="1080120" cy="1080120"/>
        </a:xfrm>
        <a:prstGeom prst="ellipse">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8B32B-7A8A-4448-BF0C-FC5FBB21A90C}">
      <dsp:nvSpPr>
        <dsp:cNvPr id="0" name=""/>
        <dsp:cNvSpPr/>
      </dsp:nvSpPr>
      <dsp:spPr>
        <a:xfrm>
          <a:off x="-5858465" y="-897147"/>
          <a:ext cx="6978871" cy="6978871"/>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2E8F3-66E2-4B1E-A334-87AE68E98C3E}">
      <dsp:nvSpPr>
        <dsp:cNvPr id="0" name=""/>
        <dsp:cNvSpPr/>
      </dsp:nvSpPr>
      <dsp:spPr>
        <a:xfrm>
          <a:off x="439698" y="235690"/>
          <a:ext cx="4207074" cy="47117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Orienter résolument et prioritairement la politique régionale de santé vers</a:t>
          </a:r>
          <a:r>
            <a:rPr lang="fr-FR" sz="1400" b="1" kern="1200" dirty="0">
              <a:solidFill>
                <a:schemeClr val="tx1"/>
              </a:solidFill>
            </a:rPr>
            <a:t> la prévention </a:t>
          </a:r>
          <a:r>
            <a:rPr lang="fr-FR" sz="1400" kern="1200" dirty="0">
              <a:solidFill>
                <a:schemeClr val="tx1"/>
              </a:solidFill>
            </a:rPr>
            <a:t>dans une démarche de</a:t>
          </a:r>
          <a:r>
            <a:rPr lang="fr-FR" sz="1400" b="1" kern="1200" dirty="0">
              <a:solidFill>
                <a:schemeClr val="tx1"/>
              </a:solidFill>
            </a:rPr>
            <a:t> promotion de la santé</a:t>
          </a:r>
        </a:p>
      </dsp:txBody>
      <dsp:txXfrm>
        <a:off x="439698" y="235690"/>
        <a:ext cx="4207074" cy="471174"/>
      </dsp:txXfrm>
    </dsp:sp>
    <dsp:sp modelId="{DA5ECB81-087D-4D0A-BB07-4279800ED6EB}">
      <dsp:nvSpPr>
        <dsp:cNvPr id="0" name=""/>
        <dsp:cNvSpPr/>
      </dsp:nvSpPr>
      <dsp:spPr>
        <a:xfrm>
          <a:off x="69214" y="176794"/>
          <a:ext cx="588967" cy="588967"/>
        </a:xfrm>
        <a:prstGeom prst="ellipse">
          <a:avLst/>
        </a:prstGeom>
        <a:solidFill>
          <a:srgbClr val="99CC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8AC359C7-C3FA-4E0D-80E0-A2518679287C}">
      <dsp:nvSpPr>
        <dsp:cNvPr id="0" name=""/>
        <dsp:cNvSpPr/>
      </dsp:nvSpPr>
      <dsp:spPr>
        <a:xfrm>
          <a:off x="790388" y="980509"/>
          <a:ext cx="3932385" cy="4711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Renforcer et structurer </a:t>
          </a:r>
          <a:r>
            <a:rPr lang="fr-FR" sz="1400" b="1" kern="1200" dirty="0">
              <a:solidFill>
                <a:schemeClr val="tx1"/>
              </a:solidFill>
            </a:rPr>
            <a:t>l’offre de soins de proximité</a:t>
          </a:r>
        </a:p>
      </dsp:txBody>
      <dsp:txXfrm>
        <a:off x="790388" y="980509"/>
        <a:ext cx="3932385" cy="471174"/>
      </dsp:txXfrm>
    </dsp:sp>
    <dsp:sp modelId="{737248CE-C15D-422F-92D5-18531D9FDC72}">
      <dsp:nvSpPr>
        <dsp:cNvPr id="0" name=""/>
        <dsp:cNvSpPr/>
      </dsp:nvSpPr>
      <dsp:spPr>
        <a:xfrm>
          <a:off x="495904" y="883970"/>
          <a:ext cx="588967" cy="588967"/>
        </a:xfrm>
        <a:prstGeom prst="ellipse">
          <a:avLst/>
        </a:prstGeom>
        <a:solidFill>
          <a:srgbClr val="99CC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03759AAC-26DC-47B6-970A-623472E39895}">
      <dsp:nvSpPr>
        <dsp:cNvPr id="0" name=""/>
        <dsp:cNvSpPr/>
      </dsp:nvSpPr>
      <dsp:spPr>
        <a:xfrm>
          <a:off x="1024213" y="1589935"/>
          <a:ext cx="3698560" cy="4711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Faire évoluer le système dans </a:t>
          </a:r>
          <a:r>
            <a:rPr lang="fr-FR" sz="1400" b="1" kern="1200" dirty="0">
              <a:solidFill>
                <a:schemeClr val="tx1"/>
              </a:solidFill>
            </a:rPr>
            <a:t>une logique de parcours</a:t>
          </a:r>
        </a:p>
      </dsp:txBody>
      <dsp:txXfrm>
        <a:off x="1024213" y="1589935"/>
        <a:ext cx="3698560" cy="471174"/>
      </dsp:txXfrm>
    </dsp:sp>
    <dsp:sp modelId="{291A62B2-FB30-445C-B98F-99FDB04B9334}">
      <dsp:nvSpPr>
        <dsp:cNvPr id="0" name=""/>
        <dsp:cNvSpPr/>
      </dsp:nvSpPr>
      <dsp:spPr>
        <a:xfrm>
          <a:off x="729729" y="1590628"/>
          <a:ext cx="588967" cy="588967"/>
        </a:xfrm>
        <a:prstGeom prst="ellipse">
          <a:avLst/>
        </a:prstGeom>
        <a:solidFill>
          <a:srgbClr val="99CC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F9DDA66A-7B73-41B9-9047-3B9720B14CBD}">
      <dsp:nvSpPr>
        <dsp:cNvPr id="0" name=""/>
        <dsp:cNvSpPr/>
      </dsp:nvSpPr>
      <dsp:spPr>
        <a:xfrm>
          <a:off x="1098871" y="2212086"/>
          <a:ext cx="3623902" cy="7604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solidFill>
                <a:schemeClr val="tx1"/>
              </a:solidFill>
            </a:rPr>
            <a:t>Améliorer l’accès aux soins et </a:t>
          </a:r>
          <a:r>
            <a:rPr lang="fr-FR" sz="1400" b="1" kern="1200" dirty="0">
              <a:solidFill>
                <a:schemeClr val="tx1"/>
              </a:solidFill>
            </a:rPr>
            <a:t>l’autonomie</a:t>
          </a:r>
          <a:r>
            <a:rPr lang="fr-FR" sz="1400" b="0" kern="1200" dirty="0">
              <a:solidFill>
                <a:schemeClr val="tx1"/>
              </a:solidFill>
            </a:rPr>
            <a:t> des personnes en situation de handicap, des personnes âgées et des personnes en situation fragile dans </a:t>
          </a:r>
          <a:r>
            <a:rPr lang="fr-FR" sz="1400" b="1" kern="1200" dirty="0">
              <a:solidFill>
                <a:schemeClr val="tx1"/>
              </a:solidFill>
            </a:rPr>
            <a:t>une logique inclusive</a:t>
          </a:r>
        </a:p>
      </dsp:txBody>
      <dsp:txXfrm>
        <a:off x="1098871" y="2212086"/>
        <a:ext cx="3623902" cy="760404"/>
      </dsp:txXfrm>
    </dsp:sp>
    <dsp:sp modelId="{FB4AF60F-0F92-4020-8AF7-77FFED1F8538}">
      <dsp:nvSpPr>
        <dsp:cNvPr id="0" name=""/>
        <dsp:cNvSpPr/>
      </dsp:nvSpPr>
      <dsp:spPr>
        <a:xfrm>
          <a:off x="804387" y="2297804"/>
          <a:ext cx="588967" cy="588967"/>
        </a:xfrm>
        <a:prstGeom prst="ellipse">
          <a:avLst/>
        </a:prstGeom>
        <a:solidFill>
          <a:srgbClr val="99CC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77807E74-3C29-41E2-A802-F6C9F0ADA196}">
      <dsp:nvSpPr>
        <dsp:cNvPr id="0" name=""/>
        <dsp:cNvSpPr/>
      </dsp:nvSpPr>
      <dsp:spPr>
        <a:xfrm>
          <a:off x="1024213" y="3179876"/>
          <a:ext cx="3698560" cy="4711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Développer les actions de </a:t>
          </a:r>
          <a:r>
            <a:rPr lang="fr-FR" sz="1400" b="1" kern="1200" dirty="0">
              <a:solidFill>
                <a:schemeClr val="tx1"/>
              </a:solidFill>
            </a:rPr>
            <a:t>qualité, de pertinence et d’efficience des soins</a:t>
          </a:r>
        </a:p>
      </dsp:txBody>
      <dsp:txXfrm>
        <a:off x="1024213" y="3179876"/>
        <a:ext cx="3698560" cy="471174"/>
      </dsp:txXfrm>
    </dsp:sp>
    <dsp:sp modelId="{8BFA880B-3FF9-4548-BFE1-726FBE740C85}">
      <dsp:nvSpPr>
        <dsp:cNvPr id="0" name=""/>
        <dsp:cNvSpPr/>
      </dsp:nvSpPr>
      <dsp:spPr>
        <a:xfrm>
          <a:off x="729729" y="3004980"/>
          <a:ext cx="588967" cy="588967"/>
        </a:xfrm>
        <a:prstGeom prst="ellipse">
          <a:avLst/>
        </a:prstGeom>
        <a:solidFill>
          <a:srgbClr val="99CC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B767DF80-532C-4062-8EED-888E7B8A4C72}">
      <dsp:nvSpPr>
        <dsp:cNvPr id="0" name=""/>
        <dsp:cNvSpPr/>
      </dsp:nvSpPr>
      <dsp:spPr>
        <a:xfrm>
          <a:off x="790388" y="3770535"/>
          <a:ext cx="3932385" cy="4711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Adapter la politique de </a:t>
          </a:r>
          <a:r>
            <a:rPr lang="fr-FR" sz="1400" b="1" kern="1200" dirty="0">
              <a:solidFill>
                <a:schemeClr val="tx1"/>
              </a:solidFill>
            </a:rPr>
            <a:t>ressources humaines en santé</a:t>
          </a:r>
        </a:p>
      </dsp:txBody>
      <dsp:txXfrm>
        <a:off x="790388" y="3770535"/>
        <a:ext cx="3932385" cy="471174"/>
      </dsp:txXfrm>
    </dsp:sp>
    <dsp:sp modelId="{8A6935FF-B1FA-40AA-BC83-4B318D40818E}">
      <dsp:nvSpPr>
        <dsp:cNvPr id="0" name=""/>
        <dsp:cNvSpPr/>
      </dsp:nvSpPr>
      <dsp:spPr>
        <a:xfrm>
          <a:off x="495904" y="3711638"/>
          <a:ext cx="588967" cy="588967"/>
        </a:xfrm>
        <a:prstGeom prst="ellipse">
          <a:avLst/>
        </a:prstGeom>
        <a:solidFill>
          <a:srgbClr val="99CC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36F4D7F8-7B13-461E-9862-524A4EC7FFC2}">
      <dsp:nvSpPr>
        <dsp:cNvPr id="0" name=""/>
        <dsp:cNvSpPr/>
      </dsp:nvSpPr>
      <dsp:spPr>
        <a:xfrm>
          <a:off x="363698" y="4477711"/>
          <a:ext cx="4359075" cy="4711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995"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tx1"/>
              </a:solidFill>
            </a:rPr>
            <a:t>Développer </a:t>
          </a:r>
          <a:r>
            <a:rPr lang="fr-FR" sz="1400" b="1" kern="1200" dirty="0">
              <a:solidFill>
                <a:schemeClr val="tx1"/>
              </a:solidFill>
            </a:rPr>
            <a:t>une politique d’innovation </a:t>
          </a:r>
          <a:r>
            <a:rPr lang="fr-FR" sz="1400" kern="1200" dirty="0">
              <a:solidFill>
                <a:schemeClr val="tx1"/>
              </a:solidFill>
            </a:rPr>
            <a:t>accompagnant les transformations du système de santé</a:t>
          </a:r>
        </a:p>
      </dsp:txBody>
      <dsp:txXfrm>
        <a:off x="363698" y="4477711"/>
        <a:ext cx="4359075" cy="471174"/>
      </dsp:txXfrm>
    </dsp:sp>
    <dsp:sp modelId="{E1F2D386-0F43-48E9-B5D9-575E6E1767DF}">
      <dsp:nvSpPr>
        <dsp:cNvPr id="0" name=""/>
        <dsp:cNvSpPr/>
      </dsp:nvSpPr>
      <dsp:spPr>
        <a:xfrm>
          <a:off x="69214" y="4418814"/>
          <a:ext cx="588967" cy="588967"/>
        </a:xfrm>
        <a:prstGeom prst="ellipse">
          <a:avLst/>
        </a:prstGeom>
        <a:solidFill>
          <a:srgbClr val="99CC00"/>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8B32B-7A8A-4448-BF0C-FC5FBB21A90C}">
      <dsp:nvSpPr>
        <dsp:cNvPr id="0" name=""/>
        <dsp:cNvSpPr/>
      </dsp:nvSpPr>
      <dsp:spPr>
        <a:xfrm>
          <a:off x="-5042153" y="-698139"/>
          <a:ext cx="6004791" cy="6004791"/>
        </a:xfrm>
        <a:prstGeom prst="blockArc">
          <a:avLst>
            <a:gd name="adj1" fmla="val 18900000"/>
            <a:gd name="adj2" fmla="val 2700000"/>
            <a:gd name="adj3" fmla="val 36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F3ADB-2A81-4E9D-B341-9C96BF3305F8}">
      <dsp:nvSpPr>
        <dsp:cNvPr id="0" name=""/>
        <dsp:cNvSpPr/>
      </dsp:nvSpPr>
      <dsp:spPr>
        <a:xfrm>
          <a:off x="504066" y="417219"/>
          <a:ext cx="3002347" cy="68609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90"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t>La répartition territoriale des activités de soins autorisées , des EML et des laboratoires de biologie médicale et de génétique</a:t>
          </a:r>
        </a:p>
      </dsp:txBody>
      <dsp:txXfrm>
        <a:off x="504066" y="417219"/>
        <a:ext cx="3002347" cy="686097"/>
      </dsp:txXfrm>
    </dsp:sp>
    <dsp:sp modelId="{4F773C7C-22AD-491A-9A51-8429A5152967}">
      <dsp:nvSpPr>
        <dsp:cNvPr id="0" name=""/>
        <dsp:cNvSpPr/>
      </dsp:nvSpPr>
      <dsp:spPr>
        <a:xfrm>
          <a:off x="75255" y="331456"/>
          <a:ext cx="857622" cy="857622"/>
        </a:xfrm>
        <a:prstGeom prst="ellipse">
          <a:avLst/>
        </a:prstGeom>
        <a:solidFill>
          <a:srgbClr val="99CC00"/>
        </a:solidFill>
        <a:ln w="25400" cap="flat" cmpd="sng" algn="ctr">
          <a:noFill/>
          <a:prstDash val="solid"/>
        </a:ln>
        <a:effectLst/>
      </dsp:spPr>
      <dsp:style>
        <a:lnRef idx="2">
          <a:scrgbClr r="0" g="0" b="0"/>
        </a:lnRef>
        <a:fillRef idx="1">
          <a:scrgbClr r="0" g="0" b="0"/>
        </a:fillRef>
        <a:effectRef idx="0">
          <a:scrgbClr r="0" g="0" b="0"/>
        </a:effectRef>
        <a:fontRef idx="minor"/>
      </dsp:style>
    </dsp:sp>
    <dsp:sp modelId="{D3CF81F7-DD3F-4A40-8357-462F5C90374E}">
      <dsp:nvSpPr>
        <dsp:cNvPr id="0" name=""/>
        <dsp:cNvSpPr/>
      </dsp:nvSpPr>
      <dsp:spPr>
        <a:xfrm>
          <a:off x="897422" y="1446544"/>
          <a:ext cx="2608991" cy="68609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90"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t>Une </a:t>
          </a:r>
          <a:r>
            <a:rPr lang="fr-FR" sz="1400" b="1" kern="1200" dirty="0"/>
            <a:t>permanence des soins </a:t>
          </a:r>
          <a:r>
            <a:rPr lang="fr-FR" sz="1400" b="0" kern="1200" dirty="0"/>
            <a:t>en établissement de santé organisé</a:t>
          </a:r>
        </a:p>
      </dsp:txBody>
      <dsp:txXfrm>
        <a:off x="897422" y="1446544"/>
        <a:ext cx="2608991" cy="686097"/>
      </dsp:txXfrm>
    </dsp:sp>
    <dsp:sp modelId="{7CCBEC20-4E7D-4670-B4F4-68FBA0E601D3}">
      <dsp:nvSpPr>
        <dsp:cNvPr id="0" name=""/>
        <dsp:cNvSpPr/>
      </dsp:nvSpPr>
      <dsp:spPr>
        <a:xfrm>
          <a:off x="468610" y="1360782"/>
          <a:ext cx="857622" cy="857622"/>
        </a:xfrm>
        <a:prstGeom prst="ellipse">
          <a:avLst/>
        </a:prstGeom>
        <a:solidFill>
          <a:srgbClr val="99CC00"/>
        </a:solidFill>
        <a:ln w="25400" cap="flat" cmpd="sng" algn="ctr">
          <a:noFill/>
          <a:prstDash val="solid"/>
        </a:ln>
        <a:effectLst/>
      </dsp:spPr>
      <dsp:style>
        <a:lnRef idx="2">
          <a:scrgbClr r="0" g="0" b="0"/>
        </a:lnRef>
        <a:fillRef idx="1">
          <a:scrgbClr r="0" g="0" b="0"/>
        </a:fillRef>
        <a:effectRef idx="0">
          <a:scrgbClr r="0" g="0" b="0"/>
        </a:effectRef>
        <a:fontRef idx="minor"/>
      </dsp:style>
    </dsp:sp>
    <dsp:sp modelId="{B7302AC8-2051-444F-858B-10D1FB9D24FA}">
      <dsp:nvSpPr>
        <dsp:cNvPr id="0" name=""/>
        <dsp:cNvSpPr/>
      </dsp:nvSpPr>
      <dsp:spPr>
        <a:xfrm>
          <a:off x="897422" y="2475869"/>
          <a:ext cx="2608991" cy="68609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90"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t>Un système de santé en capacité de faire face à toute </a:t>
          </a:r>
          <a:r>
            <a:rPr lang="fr-FR" sz="1400" b="1" kern="1200" dirty="0"/>
            <a:t>situation sanitaire exceptionnelle</a:t>
          </a:r>
        </a:p>
      </dsp:txBody>
      <dsp:txXfrm>
        <a:off x="897422" y="2475869"/>
        <a:ext cx="2608991" cy="686097"/>
      </dsp:txXfrm>
    </dsp:sp>
    <dsp:sp modelId="{F83AC2AF-94B5-4495-BB70-A48CDDED10FE}">
      <dsp:nvSpPr>
        <dsp:cNvPr id="0" name=""/>
        <dsp:cNvSpPr/>
      </dsp:nvSpPr>
      <dsp:spPr>
        <a:xfrm>
          <a:off x="468610" y="2390107"/>
          <a:ext cx="857622" cy="857622"/>
        </a:xfrm>
        <a:prstGeom prst="ellipse">
          <a:avLst/>
        </a:prstGeom>
        <a:solidFill>
          <a:srgbClr val="99CC00"/>
        </a:solidFill>
        <a:ln w="25400" cap="flat" cmpd="sng" algn="ctr">
          <a:noFill/>
          <a:prstDash val="solid"/>
        </a:ln>
        <a:effectLst/>
      </dsp:spPr>
      <dsp:style>
        <a:lnRef idx="2">
          <a:scrgbClr r="0" g="0" b="0"/>
        </a:lnRef>
        <a:fillRef idx="1">
          <a:scrgbClr r="0" g="0" b="0"/>
        </a:fillRef>
        <a:effectRef idx="0">
          <a:scrgbClr r="0" g="0" b="0"/>
        </a:effectRef>
        <a:fontRef idx="minor"/>
      </dsp:style>
    </dsp:sp>
    <dsp:sp modelId="{38467612-BD43-4558-983C-6079CA778878}">
      <dsp:nvSpPr>
        <dsp:cNvPr id="0" name=""/>
        <dsp:cNvSpPr/>
      </dsp:nvSpPr>
      <dsp:spPr>
        <a:xfrm>
          <a:off x="504066" y="3505194"/>
          <a:ext cx="3002347" cy="686097"/>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90" tIns="35560" rIns="35560" bIns="35560" numCol="1" spcCol="1270" anchor="ctr" anchorCtr="0">
          <a:noAutofit/>
        </a:bodyPr>
        <a:lstStyle/>
        <a:p>
          <a:pPr marL="0" lvl="0" indent="0" algn="l" defTabSz="622300">
            <a:lnSpc>
              <a:spcPct val="90000"/>
            </a:lnSpc>
            <a:spcBef>
              <a:spcPct val="0"/>
            </a:spcBef>
            <a:spcAft>
              <a:spcPct val="35000"/>
            </a:spcAft>
            <a:buNone/>
          </a:pPr>
          <a:r>
            <a:rPr lang="fr-FR" sz="1400" b="0" kern="1200" dirty="0"/>
            <a:t>Encourager la </a:t>
          </a:r>
          <a:r>
            <a:rPr lang="fr-FR" sz="1400" b="1" kern="1200" dirty="0"/>
            <a:t>coopération transfrontalière </a:t>
          </a:r>
          <a:r>
            <a:rPr lang="fr-FR" sz="1400" b="0" kern="1200" dirty="0"/>
            <a:t>afin de faciliter l’accès aux soins</a:t>
          </a:r>
        </a:p>
      </dsp:txBody>
      <dsp:txXfrm>
        <a:off x="504066" y="3505194"/>
        <a:ext cx="3002347" cy="686097"/>
      </dsp:txXfrm>
    </dsp:sp>
    <dsp:sp modelId="{E179C616-0CDC-490F-9204-93CBD4967D57}">
      <dsp:nvSpPr>
        <dsp:cNvPr id="0" name=""/>
        <dsp:cNvSpPr/>
      </dsp:nvSpPr>
      <dsp:spPr>
        <a:xfrm>
          <a:off x="75255" y="3419432"/>
          <a:ext cx="857622" cy="857622"/>
        </a:xfrm>
        <a:prstGeom prst="ellipse">
          <a:avLst/>
        </a:prstGeom>
        <a:solidFill>
          <a:srgbClr val="99CC00"/>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0E9F3-5768-498F-9068-8C0FBF68EDF9}">
      <dsp:nvSpPr>
        <dsp:cNvPr id="0" name=""/>
        <dsp:cNvSpPr/>
      </dsp:nvSpPr>
      <dsp:spPr>
        <a:xfrm>
          <a:off x="4210360" y="484477"/>
          <a:ext cx="3726310" cy="3726310"/>
        </a:xfrm>
        <a:prstGeom prst="blockArc">
          <a:avLst>
            <a:gd name="adj1" fmla="val 11880101"/>
            <a:gd name="adj2" fmla="val 16200052"/>
            <a:gd name="adj3" fmla="val 4635"/>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6304B1-80E8-4FF8-A56D-89CCE485C762}">
      <dsp:nvSpPr>
        <dsp:cNvPr id="0" name=""/>
        <dsp:cNvSpPr/>
      </dsp:nvSpPr>
      <dsp:spPr>
        <a:xfrm>
          <a:off x="4223102" y="443640"/>
          <a:ext cx="3726310" cy="3726310"/>
        </a:xfrm>
        <a:prstGeom prst="blockArc">
          <a:avLst>
            <a:gd name="adj1" fmla="val 8131060"/>
            <a:gd name="adj2" fmla="val 11799295"/>
            <a:gd name="adj3" fmla="val 463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92B6F4-E273-41E1-9A22-B09A0698BF0C}">
      <dsp:nvSpPr>
        <dsp:cNvPr id="0" name=""/>
        <dsp:cNvSpPr/>
      </dsp:nvSpPr>
      <dsp:spPr>
        <a:xfrm>
          <a:off x="4254998" y="476953"/>
          <a:ext cx="3726310" cy="3726310"/>
        </a:xfrm>
        <a:prstGeom prst="blockArc">
          <a:avLst>
            <a:gd name="adj1" fmla="val 2638897"/>
            <a:gd name="adj2" fmla="val 8218180"/>
            <a:gd name="adj3" fmla="val 463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7E1626-2093-4986-997F-CD33A45032F8}">
      <dsp:nvSpPr>
        <dsp:cNvPr id="0" name=""/>
        <dsp:cNvSpPr/>
      </dsp:nvSpPr>
      <dsp:spPr>
        <a:xfrm>
          <a:off x="4086250" y="679267"/>
          <a:ext cx="3726310" cy="3726310"/>
        </a:xfrm>
        <a:prstGeom prst="blockArc">
          <a:avLst>
            <a:gd name="adj1" fmla="val 20843772"/>
            <a:gd name="adj2" fmla="val 2140828"/>
            <a:gd name="adj3" fmla="val 463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08C762-C7B7-43CE-B4F5-CAF953732A50}">
      <dsp:nvSpPr>
        <dsp:cNvPr id="0" name=""/>
        <dsp:cNvSpPr/>
      </dsp:nvSpPr>
      <dsp:spPr>
        <a:xfrm>
          <a:off x="4052926" y="477652"/>
          <a:ext cx="3726310" cy="3726310"/>
        </a:xfrm>
        <a:prstGeom prst="blockArc">
          <a:avLst>
            <a:gd name="adj1" fmla="val 16497802"/>
            <a:gd name="adj2" fmla="val 21229972"/>
            <a:gd name="adj3" fmla="val 46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910524-0E80-4FFF-B954-66F318AA6911}">
      <dsp:nvSpPr>
        <dsp:cNvPr id="0" name=""/>
        <dsp:cNvSpPr/>
      </dsp:nvSpPr>
      <dsp:spPr>
        <a:xfrm>
          <a:off x="5216988" y="1490920"/>
          <a:ext cx="1713345" cy="1713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Implication patients, aidants</a:t>
          </a:r>
        </a:p>
      </dsp:txBody>
      <dsp:txXfrm>
        <a:off x="5467902" y="1741834"/>
        <a:ext cx="1211517" cy="1211517"/>
      </dsp:txXfrm>
    </dsp:sp>
    <dsp:sp modelId="{A347E45A-7B9D-4B06-858C-F78CFD8337F9}">
      <dsp:nvSpPr>
        <dsp:cNvPr id="0" name=""/>
        <dsp:cNvSpPr/>
      </dsp:nvSpPr>
      <dsp:spPr>
        <a:xfrm>
          <a:off x="5151147" y="74182"/>
          <a:ext cx="1844791" cy="9069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Agir sur déterminants de santé</a:t>
          </a:r>
        </a:p>
      </dsp:txBody>
      <dsp:txXfrm>
        <a:off x="5421310" y="207001"/>
        <a:ext cx="1304465" cy="641304"/>
      </dsp:txXfrm>
    </dsp:sp>
    <dsp:sp modelId="{FBA6F654-7EA9-4625-BFD4-E47FB3D172D9}">
      <dsp:nvSpPr>
        <dsp:cNvPr id="0" name=""/>
        <dsp:cNvSpPr/>
      </dsp:nvSpPr>
      <dsp:spPr>
        <a:xfrm>
          <a:off x="6937025" y="1802427"/>
          <a:ext cx="1577002" cy="68572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Repérer dépister</a:t>
          </a:r>
        </a:p>
      </dsp:txBody>
      <dsp:txXfrm>
        <a:off x="7167972" y="1902849"/>
        <a:ext cx="1115108" cy="484879"/>
      </dsp:txXfrm>
    </dsp:sp>
    <dsp:sp modelId="{9D190EF3-2934-48A7-B96B-244622882BEB}">
      <dsp:nvSpPr>
        <dsp:cNvPr id="0" name=""/>
        <dsp:cNvSpPr/>
      </dsp:nvSpPr>
      <dsp:spPr>
        <a:xfrm>
          <a:off x="6351021" y="3197560"/>
          <a:ext cx="2153442" cy="8127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Evaluer orienter accéder</a:t>
          </a:r>
        </a:p>
      </dsp:txBody>
      <dsp:txXfrm>
        <a:off x="6666385" y="3316589"/>
        <a:ext cx="1522714" cy="574724"/>
      </dsp:txXfrm>
    </dsp:sp>
    <dsp:sp modelId="{FC8FA8F7-EA9E-416C-A19A-8290A1B8CA8F}">
      <dsp:nvSpPr>
        <dsp:cNvPr id="0" name=""/>
        <dsp:cNvSpPr/>
      </dsp:nvSpPr>
      <dsp:spPr>
        <a:xfrm>
          <a:off x="3830160" y="3197484"/>
          <a:ext cx="1915205" cy="76910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Coordonner partager informer</a:t>
          </a:r>
        </a:p>
      </dsp:txBody>
      <dsp:txXfrm>
        <a:off x="4110635" y="3310116"/>
        <a:ext cx="1354255" cy="543838"/>
      </dsp:txXfrm>
    </dsp:sp>
    <dsp:sp modelId="{7C474720-7025-4B69-9881-6A4B6E715D7C}">
      <dsp:nvSpPr>
        <dsp:cNvPr id="0" name=""/>
        <dsp:cNvSpPr/>
      </dsp:nvSpPr>
      <dsp:spPr>
        <a:xfrm>
          <a:off x="3288269" y="1237497"/>
          <a:ext cx="2108719" cy="109535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Suivre accompagner</a:t>
          </a:r>
        </a:p>
      </dsp:txBody>
      <dsp:txXfrm>
        <a:off x="3597084" y="1397909"/>
        <a:ext cx="1491089" cy="774535"/>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6729"/>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sz="quarter" idx="1"/>
          </p:nvPr>
        </p:nvSpPr>
        <p:spPr>
          <a:xfrm>
            <a:off x="3850375" y="0"/>
            <a:ext cx="2945712" cy="496729"/>
          </a:xfrm>
          <a:prstGeom prst="rect">
            <a:avLst/>
          </a:prstGeom>
        </p:spPr>
        <p:txBody>
          <a:bodyPr vert="horz" lIns="91413" tIns="45706" rIns="91413" bIns="45706" rtlCol="0"/>
          <a:lstStyle>
            <a:lvl1pPr algn="r">
              <a:defRPr sz="1200"/>
            </a:lvl1pPr>
          </a:lstStyle>
          <a:p>
            <a:fld id="{84222591-E738-4323-A6DB-EE24796482BB}" type="datetimeFigureOut">
              <a:rPr lang="fr-FR" smtClean="0"/>
              <a:pPr/>
              <a:t>15/01/2018</a:t>
            </a:fld>
            <a:endParaRPr lang="fr-FR"/>
          </a:p>
        </p:txBody>
      </p:sp>
      <p:sp>
        <p:nvSpPr>
          <p:cNvPr id="4" name="Espace réservé du pied de page 3"/>
          <p:cNvSpPr>
            <a:spLocks noGrp="1"/>
          </p:cNvSpPr>
          <p:nvPr>
            <p:ph type="ftr" sz="quarter" idx="2"/>
          </p:nvPr>
        </p:nvSpPr>
        <p:spPr>
          <a:xfrm>
            <a:off x="0" y="9428323"/>
            <a:ext cx="2945712" cy="496728"/>
          </a:xfrm>
          <a:prstGeom prst="rect">
            <a:avLst/>
          </a:prstGeom>
        </p:spPr>
        <p:txBody>
          <a:bodyPr vert="horz" lIns="91413" tIns="45706" rIns="91413" bIns="4570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375" y="9428323"/>
            <a:ext cx="2945712" cy="496728"/>
          </a:xfrm>
          <a:prstGeom prst="rect">
            <a:avLst/>
          </a:prstGeom>
        </p:spPr>
        <p:txBody>
          <a:bodyPr vert="horz" lIns="91413" tIns="45706" rIns="91413" bIns="45706" rtlCol="0" anchor="b"/>
          <a:lstStyle>
            <a:lvl1pPr algn="r">
              <a:defRPr sz="1200"/>
            </a:lvl1pPr>
          </a:lstStyle>
          <a:p>
            <a:fld id="{F18321EF-6747-4219-9B0C-B102BFA7C7B6}" type="slidenum">
              <a:rPr lang="fr-FR" smtClean="0"/>
              <a:pPr/>
              <a:t>‹N°›</a:t>
            </a:fld>
            <a:endParaRPr lang="fr-FR"/>
          </a:p>
        </p:txBody>
      </p:sp>
    </p:spTree>
    <p:extLst>
      <p:ext uri="{BB962C8B-B14F-4D97-AF65-F5344CB8AC3E}">
        <p14:creationId xmlns:p14="http://schemas.microsoft.com/office/powerpoint/2010/main" val="202968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6729"/>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idx="1"/>
          </p:nvPr>
        </p:nvSpPr>
        <p:spPr>
          <a:xfrm>
            <a:off x="3850375" y="0"/>
            <a:ext cx="2945712" cy="496729"/>
          </a:xfrm>
          <a:prstGeom prst="rect">
            <a:avLst/>
          </a:prstGeom>
        </p:spPr>
        <p:txBody>
          <a:bodyPr vert="horz" lIns="91413" tIns="45706" rIns="91413" bIns="45706" rtlCol="0"/>
          <a:lstStyle>
            <a:lvl1pPr algn="r">
              <a:defRPr sz="1200"/>
            </a:lvl1pPr>
          </a:lstStyle>
          <a:p>
            <a:fld id="{D85D8A81-A31F-4730-926C-64046591B48E}" type="datetimeFigureOut">
              <a:rPr lang="fr-FR" smtClean="0"/>
              <a:pPr/>
              <a:t>15/01/2018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fr-FR"/>
          </a:p>
        </p:txBody>
      </p:sp>
      <p:sp>
        <p:nvSpPr>
          <p:cNvPr id="5" name="Espace réservé des commentaires 4"/>
          <p:cNvSpPr>
            <a:spLocks noGrp="1"/>
          </p:cNvSpPr>
          <p:nvPr>
            <p:ph type="body" sz="quarter" idx="3"/>
          </p:nvPr>
        </p:nvSpPr>
        <p:spPr>
          <a:xfrm>
            <a:off x="679292" y="4714955"/>
            <a:ext cx="5439092" cy="4467383"/>
          </a:xfrm>
          <a:prstGeom prst="rect">
            <a:avLst/>
          </a:prstGeom>
        </p:spPr>
        <p:txBody>
          <a:bodyPr vert="horz" lIns="91413" tIns="45706" rIns="91413" bIns="4570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323"/>
            <a:ext cx="2945712" cy="496728"/>
          </a:xfrm>
          <a:prstGeom prst="rect">
            <a:avLst/>
          </a:prstGeom>
        </p:spPr>
        <p:txBody>
          <a:bodyPr vert="horz" lIns="91413" tIns="45706" rIns="91413" bIns="457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375" y="9428323"/>
            <a:ext cx="2945712" cy="496728"/>
          </a:xfrm>
          <a:prstGeom prst="rect">
            <a:avLst/>
          </a:prstGeom>
        </p:spPr>
        <p:txBody>
          <a:bodyPr vert="horz" lIns="91413" tIns="45706" rIns="91413" bIns="45706" rtlCol="0" anchor="b"/>
          <a:lstStyle>
            <a:lvl1pPr algn="r">
              <a:defRPr sz="1200"/>
            </a:lvl1pPr>
          </a:lstStyle>
          <a:p>
            <a:fld id="{692565C8-0D48-46C5-B258-2CAA18D81A70}" type="slidenum">
              <a:rPr lang="fr-FR" smtClean="0"/>
              <a:pPr/>
              <a:t>‹N°›</a:t>
            </a:fld>
            <a:endParaRPr lang="fr-FR"/>
          </a:p>
        </p:txBody>
      </p:sp>
    </p:spTree>
    <p:extLst>
      <p:ext uri="{BB962C8B-B14F-4D97-AF65-F5344CB8AC3E}">
        <p14:creationId xmlns:p14="http://schemas.microsoft.com/office/powerpoint/2010/main" val="60053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a:t>
            </a:fld>
            <a:endParaRPr lang="fr-FR"/>
          </a:p>
        </p:txBody>
      </p:sp>
    </p:spTree>
    <p:extLst>
      <p:ext uri="{BB962C8B-B14F-4D97-AF65-F5344CB8AC3E}">
        <p14:creationId xmlns:p14="http://schemas.microsoft.com/office/powerpoint/2010/main" val="17256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Espace réservé de l'image des diapositives 1"/>
          <p:cNvSpPr>
            <a:spLocks noGrp="1" noRot="1" noChangeAspect="1" noTextEdit="1"/>
          </p:cNvSpPr>
          <p:nvPr>
            <p:ph type="sldImg"/>
          </p:nvPr>
        </p:nvSpPr>
        <p:spPr>
          <a:ln/>
        </p:spPr>
      </p:sp>
      <p:sp>
        <p:nvSpPr>
          <p:cNvPr id="2549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Espace réservé de l'image des diapositives 1"/>
          <p:cNvSpPr>
            <a:spLocks noGrp="1" noRot="1" noChangeAspect="1" noTextEdit="1"/>
          </p:cNvSpPr>
          <p:nvPr>
            <p:ph type="sldImg"/>
          </p:nvPr>
        </p:nvSpPr>
        <p:spPr>
          <a:ln/>
        </p:spPr>
      </p:sp>
      <p:sp>
        <p:nvSpPr>
          <p:cNvPr id="2549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24</a:t>
            </a:fld>
            <a:endParaRPr lang="fr-FR"/>
          </a:p>
        </p:txBody>
      </p:sp>
    </p:spTree>
    <p:extLst>
      <p:ext uri="{BB962C8B-B14F-4D97-AF65-F5344CB8AC3E}">
        <p14:creationId xmlns:p14="http://schemas.microsoft.com/office/powerpoint/2010/main" val="172562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25</a:t>
            </a:fld>
            <a:endParaRPr lang="fr-FR"/>
          </a:p>
        </p:txBody>
      </p:sp>
    </p:spTree>
    <p:extLst>
      <p:ext uri="{BB962C8B-B14F-4D97-AF65-F5344CB8AC3E}">
        <p14:creationId xmlns:p14="http://schemas.microsoft.com/office/powerpoint/2010/main" val="356548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26</a:t>
            </a:fld>
            <a:endParaRPr lang="fr-FR"/>
          </a:p>
        </p:txBody>
      </p:sp>
    </p:spTree>
    <p:extLst>
      <p:ext uri="{BB962C8B-B14F-4D97-AF65-F5344CB8AC3E}">
        <p14:creationId xmlns:p14="http://schemas.microsoft.com/office/powerpoint/2010/main" val="35654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27</a:t>
            </a:fld>
            <a:endParaRPr lang="fr-FR"/>
          </a:p>
        </p:txBody>
      </p:sp>
    </p:spTree>
    <p:extLst>
      <p:ext uri="{BB962C8B-B14F-4D97-AF65-F5344CB8AC3E}">
        <p14:creationId xmlns:p14="http://schemas.microsoft.com/office/powerpoint/2010/main" val="35654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28</a:t>
            </a:fld>
            <a:endParaRPr lang="fr-FR"/>
          </a:p>
        </p:txBody>
      </p:sp>
    </p:spTree>
    <p:extLst>
      <p:ext uri="{BB962C8B-B14F-4D97-AF65-F5344CB8AC3E}">
        <p14:creationId xmlns:p14="http://schemas.microsoft.com/office/powerpoint/2010/main" val="356548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29</a:t>
            </a:fld>
            <a:endParaRPr lang="fr-FR"/>
          </a:p>
        </p:txBody>
      </p:sp>
    </p:spTree>
    <p:extLst>
      <p:ext uri="{BB962C8B-B14F-4D97-AF65-F5344CB8AC3E}">
        <p14:creationId xmlns:p14="http://schemas.microsoft.com/office/powerpoint/2010/main" val="356548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30</a:t>
            </a:fld>
            <a:endParaRPr lang="fr-FR"/>
          </a:p>
        </p:txBody>
      </p:sp>
    </p:spTree>
    <p:extLst>
      <p:ext uri="{BB962C8B-B14F-4D97-AF65-F5344CB8AC3E}">
        <p14:creationId xmlns:p14="http://schemas.microsoft.com/office/powerpoint/2010/main" val="35654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31</a:t>
            </a:fld>
            <a:endParaRPr lang="fr-FR"/>
          </a:p>
        </p:txBody>
      </p:sp>
    </p:spTree>
    <p:extLst>
      <p:ext uri="{BB962C8B-B14F-4D97-AF65-F5344CB8AC3E}">
        <p14:creationId xmlns:p14="http://schemas.microsoft.com/office/powerpoint/2010/main" val="17256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3</a:t>
            </a:fld>
            <a:endParaRPr lang="fr-FR"/>
          </a:p>
        </p:txBody>
      </p:sp>
    </p:spTree>
    <p:extLst>
      <p:ext uri="{BB962C8B-B14F-4D97-AF65-F5344CB8AC3E}">
        <p14:creationId xmlns:p14="http://schemas.microsoft.com/office/powerpoint/2010/main" val="172562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32</a:t>
            </a:fld>
            <a:endParaRPr lang="fr-FR"/>
          </a:p>
        </p:txBody>
      </p:sp>
    </p:spTree>
    <p:extLst>
      <p:ext uri="{BB962C8B-B14F-4D97-AF65-F5344CB8AC3E}">
        <p14:creationId xmlns:p14="http://schemas.microsoft.com/office/powerpoint/2010/main" val="1199863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33</a:t>
            </a:fld>
            <a:endParaRPr lang="fr-FR"/>
          </a:p>
        </p:txBody>
      </p:sp>
    </p:spTree>
    <p:extLst>
      <p:ext uri="{BB962C8B-B14F-4D97-AF65-F5344CB8AC3E}">
        <p14:creationId xmlns:p14="http://schemas.microsoft.com/office/powerpoint/2010/main" val="35654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34</a:t>
            </a:fld>
            <a:endParaRPr lang="fr-FR"/>
          </a:p>
        </p:txBody>
      </p:sp>
    </p:spTree>
    <p:extLst>
      <p:ext uri="{BB962C8B-B14F-4D97-AF65-F5344CB8AC3E}">
        <p14:creationId xmlns:p14="http://schemas.microsoft.com/office/powerpoint/2010/main" val="356548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35</a:t>
            </a:fld>
            <a:endParaRPr lang="fr-FR"/>
          </a:p>
        </p:txBody>
      </p:sp>
    </p:spTree>
    <p:extLst>
      <p:ext uri="{BB962C8B-B14F-4D97-AF65-F5344CB8AC3E}">
        <p14:creationId xmlns:p14="http://schemas.microsoft.com/office/powerpoint/2010/main" val="35654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5</a:t>
            </a:fld>
            <a:endParaRPr lang="fr-FR"/>
          </a:p>
        </p:txBody>
      </p:sp>
    </p:spTree>
    <p:extLst>
      <p:ext uri="{BB962C8B-B14F-4D97-AF65-F5344CB8AC3E}">
        <p14:creationId xmlns:p14="http://schemas.microsoft.com/office/powerpoint/2010/main" val="119986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6</a:t>
            </a:fld>
            <a:endParaRPr lang="fr-FR"/>
          </a:p>
        </p:txBody>
      </p:sp>
    </p:spTree>
    <p:extLst>
      <p:ext uri="{BB962C8B-B14F-4D97-AF65-F5344CB8AC3E}">
        <p14:creationId xmlns:p14="http://schemas.microsoft.com/office/powerpoint/2010/main" val="17256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1" u="none" strike="noStrike" kern="1200" baseline="0" dirty="0">
                <a:solidFill>
                  <a:schemeClr val="tx1"/>
                </a:solidFill>
                <a:latin typeface="+mn-lt"/>
                <a:ea typeface="+mn-ea"/>
                <a:cs typeface="+mn-cs"/>
              </a:rPr>
              <a:t>L’indice de défaveur sociale </a:t>
            </a:r>
            <a:r>
              <a:rPr lang="fr-FR" sz="1200" b="0" i="1" u="none" strike="noStrike" kern="1200" baseline="0" dirty="0" err="1">
                <a:solidFill>
                  <a:schemeClr val="tx1"/>
                </a:solidFill>
                <a:latin typeface="+mn-lt"/>
                <a:ea typeface="+mn-ea"/>
                <a:cs typeface="+mn-cs"/>
              </a:rPr>
              <a:t>Fedp</a:t>
            </a:r>
            <a:r>
              <a:rPr lang="fr-FR" sz="1200" b="0" i="1" u="none" strike="noStrike" kern="1200" baseline="0" dirty="0">
                <a:solidFill>
                  <a:schemeClr val="tx1"/>
                </a:solidFill>
                <a:latin typeface="+mn-lt"/>
                <a:ea typeface="+mn-ea"/>
                <a:cs typeface="+mn-cs"/>
              </a:rPr>
              <a:t> est construit à partir de 4 variables issues du recensement de la population</a:t>
            </a:r>
          </a:p>
          <a:p>
            <a:r>
              <a:rPr lang="fr-FR" sz="1200" b="0" i="1" u="none" strike="noStrike" kern="1200" baseline="0" dirty="0">
                <a:solidFill>
                  <a:schemeClr val="tx1"/>
                </a:solidFill>
                <a:latin typeface="+mn-lt"/>
                <a:ea typeface="+mn-ea"/>
                <a:cs typeface="+mn-cs"/>
              </a:rPr>
              <a:t>2013 (</a:t>
            </a:r>
            <a:r>
              <a:rPr lang="fr-FR" sz="1200" b="0" i="1" u="none" strike="noStrike" kern="1200" baseline="0" dirty="0" err="1">
                <a:solidFill>
                  <a:schemeClr val="tx1"/>
                </a:solidFill>
                <a:latin typeface="+mn-lt"/>
                <a:ea typeface="+mn-ea"/>
                <a:cs typeface="+mn-cs"/>
              </a:rPr>
              <a:t>nsee</a:t>
            </a:r>
            <a:r>
              <a:rPr lang="fr-FR" sz="1200" b="0" i="1" u="none" strike="noStrike" kern="1200" baseline="0" dirty="0">
                <a:solidFill>
                  <a:schemeClr val="tx1"/>
                </a:solidFill>
                <a:latin typeface="+mn-lt"/>
                <a:ea typeface="+mn-ea"/>
                <a:cs typeface="+mn-cs"/>
              </a:rPr>
              <a:t>) : le pourcentage d’ouvriers dans la population active, le pourcentage de bacheliers chez les 15 ans</a:t>
            </a:r>
          </a:p>
          <a:p>
            <a:r>
              <a:rPr lang="fr-FR" sz="1200" b="0" i="1" u="none" strike="noStrike" kern="1200" baseline="0" dirty="0">
                <a:solidFill>
                  <a:schemeClr val="tx1"/>
                </a:solidFill>
                <a:latin typeface="+mn-lt"/>
                <a:ea typeface="+mn-ea"/>
                <a:cs typeface="+mn-cs"/>
              </a:rPr>
              <a:t>et plus non scolarisés, le pourcentage de chômeurs dans la population active et le revenu médian disponible par</a:t>
            </a:r>
          </a:p>
          <a:p>
            <a:r>
              <a:rPr lang="fr-FR" sz="1200" b="0" i="1" u="none" strike="noStrike" kern="1200" baseline="0" dirty="0">
                <a:solidFill>
                  <a:schemeClr val="tx1"/>
                </a:solidFill>
                <a:latin typeface="+mn-lt"/>
                <a:ea typeface="+mn-ea"/>
                <a:cs typeface="+mn-cs"/>
              </a:rPr>
              <a:t>ménages fiscaux 2013 (disponible uniquement pour les communes de plus de 50 ménages et de plus de 100</a:t>
            </a:r>
          </a:p>
          <a:p>
            <a:r>
              <a:rPr lang="fr-FR" sz="1200" b="0" i="1" u="none" strike="noStrike" kern="1200" baseline="0" dirty="0">
                <a:solidFill>
                  <a:schemeClr val="tx1"/>
                </a:solidFill>
                <a:latin typeface="+mn-lt"/>
                <a:ea typeface="+mn-ea"/>
                <a:cs typeface="+mn-cs"/>
              </a:rPr>
              <a:t>habitants).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9</a:t>
            </a:fld>
            <a:endParaRPr lang="fr-FR"/>
          </a:p>
        </p:txBody>
      </p:sp>
    </p:spTree>
    <p:extLst>
      <p:ext uri="{BB962C8B-B14F-4D97-AF65-F5344CB8AC3E}">
        <p14:creationId xmlns:p14="http://schemas.microsoft.com/office/powerpoint/2010/main" val="144391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16</a:t>
            </a:fld>
            <a:endParaRPr lang="fr-FR"/>
          </a:p>
        </p:txBody>
      </p:sp>
    </p:spTree>
    <p:extLst>
      <p:ext uri="{BB962C8B-B14F-4D97-AF65-F5344CB8AC3E}">
        <p14:creationId xmlns:p14="http://schemas.microsoft.com/office/powerpoint/2010/main" val="35654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17</a:t>
            </a:fld>
            <a:endParaRPr lang="fr-FR"/>
          </a:p>
        </p:txBody>
      </p:sp>
    </p:spTree>
    <p:extLst>
      <p:ext uri="{BB962C8B-B14F-4D97-AF65-F5344CB8AC3E}">
        <p14:creationId xmlns:p14="http://schemas.microsoft.com/office/powerpoint/2010/main" val="35654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18</a:t>
            </a:fld>
            <a:endParaRPr lang="fr-FR"/>
          </a:p>
        </p:txBody>
      </p:sp>
    </p:spTree>
    <p:extLst>
      <p:ext uri="{BB962C8B-B14F-4D97-AF65-F5344CB8AC3E}">
        <p14:creationId xmlns:p14="http://schemas.microsoft.com/office/powerpoint/2010/main" val="17256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19</a:t>
            </a:fld>
            <a:endParaRPr lang="fr-FR"/>
          </a:p>
        </p:txBody>
      </p:sp>
    </p:spTree>
    <p:extLst>
      <p:ext uri="{BB962C8B-B14F-4D97-AF65-F5344CB8AC3E}">
        <p14:creationId xmlns:p14="http://schemas.microsoft.com/office/powerpoint/2010/main" val="35654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F5D63FD-5B3E-4AC4-A667-04C3563BA217}" type="datetimeFigureOut">
              <a:rPr lang="fr-FR" smtClean="0"/>
              <a:t>15/01/2018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389388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F5D63FD-5B3E-4AC4-A667-04C3563BA217}" type="datetimeFigureOut">
              <a:rPr lang="fr-FR" smtClean="0"/>
              <a:t>15/01/2018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151591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F5D63FD-5B3E-4AC4-A667-04C3563BA217}" type="datetimeFigureOut">
              <a:rPr lang="fr-FR" smtClean="0"/>
              <a:t>15/01/2018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347995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F5D63FD-5B3E-4AC4-A667-04C3563BA217}" type="datetimeFigureOut">
              <a:rPr lang="fr-FR" smtClean="0"/>
              <a:t>15/01/2018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346760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F5D63FD-5B3E-4AC4-A667-04C3563BA217}" type="datetimeFigureOut">
              <a:rPr lang="fr-FR" smtClean="0"/>
              <a:t>15/01/2018</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161766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EF5D63FD-5B3E-4AC4-A667-04C3563BA217}" type="datetimeFigureOut">
              <a:rPr lang="fr-FR" smtClean="0"/>
              <a:t>15/01/2018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42463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EF5D63FD-5B3E-4AC4-A667-04C3563BA217}" type="datetimeFigureOut">
              <a:rPr lang="fr-FR" smtClean="0"/>
              <a:t>15/01/2018</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188785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EF5D63FD-5B3E-4AC4-A667-04C3563BA217}" type="datetimeFigureOut">
              <a:rPr lang="fr-FR" smtClean="0"/>
              <a:t>15/01/2018</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190767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EF5D63FD-5B3E-4AC4-A667-04C3563BA217}" type="datetimeFigureOut">
              <a:rPr lang="fr-FR" smtClean="0"/>
              <a:t>15/01/2018</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59300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EF5D63FD-5B3E-4AC4-A667-04C3563BA217}" type="datetimeFigureOut">
              <a:rPr lang="fr-FR" smtClean="0"/>
              <a:t>15/01/2018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16789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EF5D63FD-5B3E-4AC4-A667-04C3563BA217}" type="datetimeFigureOut">
              <a:rPr lang="fr-FR" smtClean="0"/>
              <a:t>15/01/2018</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254074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b="76522"/>
          <a:stretch/>
        </p:blipFill>
        <p:spPr>
          <a:xfrm>
            <a:off x="0" y="-27384"/>
            <a:ext cx="9144000" cy="1517701"/>
          </a:xfrm>
          <a:prstGeom prst="rect">
            <a:avLst/>
          </a:prstGeom>
        </p:spPr>
      </p:pic>
      <p:pic>
        <p:nvPicPr>
          <p:cNvPr id="10" name="Image 9"/>
          <p:cNvPicPr>
            <a:picLocks noChangeAspect="1"/>
          </p:cNvPicPr>
          <p:nvPr userDrawn="1"/>
        </p:nvPicPr>
        <p:blipFill rotWithShape="1">
          <a:blip r:embed="rId13" cstate="print">
            <a:extLst>
              <a:ext uri="{28A0092B-C50C-407E-A947-70E740481C1C}">
                <a14:useLocalDpi xmlns:a14="http://schemas.microsoft.com/office/drawing/2010/main" val="0"/>
              </a:ext>
            </a:extLst>
          </a:blip>
          <a:srcRect t="86984"/>
          <a:stretch/>
        </p:blipFill>
        <p:spPr>
          <a:xfrm>
            <a:off x="0" y="6021288"/>
            <a:ext cx="9144000" cy="841425"/>
          </a:xfrm>
          <a:prstGeom prst="rect">
            <a:avLst/>
          </a:prstGeom>
        </p:spPr>
      </p:pic>
    </p:spTree>
    <p:extLst>
      <p:ext uri="{BB962C8B-B14F-4D97-AF65-F5344CB8AC3E}">
        <p14:creationId xmlns:p14="http://schemas.microsoft.com/office/powerpoint/2010/main" val="92424365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diagramLayout" Target="../diagrams/layout3.xml"/><Relationship Id="rId7" Type="http://schemas.openxmlformats.org/officeDocument/2006/relationships/image" Target="../media/image3.png"/><Relationship Id="rId12"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4.png"/><Relationship Id="rId5" Type="http://schemas.openxmlformats.org/officeDocument/2006/relationships/diagramColors" Target="../diagrams/colors3.xml"/><Relationship Id="rId10" Type="http://schemas.openxmlformats.org/officeDocument/2006/relationships/image" Target="../media/image13.png"/><Relationship Id="rId4" Type="http://schemas.openxmlformats.org/officeDocument/2006/relationships/diagramQuickStyle" Target="../diagrams/quickStyle3.xml"/><Relationship Id="rId9" Type="http://schemas.openxmlformats.org/officeDocument/2006/relationships/image" Target="../media/image12.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2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39" Type="http://schemas.openxmlformats.org/officeDocument/2006/relationships/tags" Target="../tags/tag93.xml"/><Relationship Id="rId21" Type="http://schemas.openxmlformats.org/officeDocument/2006/relationships/tags" Target="../tags/tag75.xml"/><Relationship Id="rId34" Type="http://schemas.openxmlformats.org/officeDocument/2006/relationships/tags" Target="../tags/tag88.xml"/><Relationship Id="rId42" Type="http://schemas.openxmlformats.org/officeDocument/2006/relationships/tags" Target="../tags/tag96.xml"/><Relationship Id="rId47" Type="http://schemas.openxmlformats.org/officeDocument/2006/relationships/tags" Target="../tags/tag101.xml"/><Relationship Id="rId50" Type="http://schemas.openxmlformats.org/officeDocument/2006/relationships/tags" Target="../tags/tag104.xml"/><Relationship Id="rId55" Type="http://schemas.openxmlformats.org/officeDocument/2006/relationships/slideLayout" Target="../slideLayouts/slideLayout7.xml"/><Relationship Id="rId7" Type="http://schemas.openxmlformats.org/officeDocument/2006/relationships/tags" Target="../tags/tag61.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29" Type="http://schemas.openxmlformats.org/officeDocument/2006/relationships/tags" Target="../tags/tag83.xml"/><Relationship Id="rId41" Type="http://schemas.openxmlformats.org/officeDocument/2006/relationships/tags" Target="../tags/tag95.xml"/><Relationship Id="rId54" Type="http://schemas.openxmlformats.org/officeDocument/2006/relationships/tags" Target="../tags/tag108.xml"/><Relationship Id="rId62" Type="http://schemas.microsoft.com/office/2007/relationships/diagramDrawing" Target="../diagrams/drawing18.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tags" Target="../tags/tag78.xml"/><Relationship Id="rId32" Type="http://schemas.openxmlformats.org/officeDocument/2006/relationships/tags" Target="../tags/tag86.xml"/><Relationship Id="rId37" Type="http://schemas.openxmlformats.org/officeDocument/2006/relationships/tags" Target="../tags/tag91.xml"/><Relationship Id="rId40" Type="http://schemas.openxmlformats.org/officeDocument/2006/relationships/tags" Target="../tags/tag94.xml"/><Relationship Id="rId45" Type="http://schemas.openxmlformats.org/officeDocument/2006/relationships/tags" Target="../tags/tag99.xml"/><Relationship Id="rId53" Type="http://schemas.openxmlformats.org/officeDocument/2006/relationships/tags" Target="../tags/tag107.xml"/><Relationship Id="rId58" Type="http://schemas.openxmlformats.org/officeDocument/2006/relationships/diagramData" Target="../diagrams/data18.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36" Type="http://schemas.openxmlformats.org/officeDocument/2006/relationships/tags" Target="../tags/tag90.xml"/><Relationship Id="rId49" Type="http://schemas.openxmlformats.org/officeDocument/2006/relationships/tags" Target="../tags/tag103.xml"/><Relationship Id="rId57" Type="http://schemas.openxmlformats.org/officeDocument/2006/relationships/image" Target="../media/image3.png"/><Relationship Id="rId61" Type="http://schemas.openxmlformats.org/officeDocument/2006/relationships/diagramColors" Target="../diagrams/colors18.xml"/><Relationship Id="rId10" Type="http://schemas.openxmlformats.org/officeDocument/2006/relationships/tags" Target="../tags/tag64.xml"/><Relationship Id="rId19" Type="http://schemas.openxmlformats.org/officeDocument/2006/relationships/tags" Target="../tags/tag73.xml"/><Relationship Id="rId31" Type="http://schemas.openxmlformats.org/officeDocument/2006/relationships/tags" Target="../tags/tag85.xml"/><Relationship Id="rId44" Type="http://schemas.openxmlformats.org/officeDocument/2006/relationships/tags" Target="../tags/tag98.xml"/><Relationship Id="rId52" Type="http://schemas.openxmlformats.org/officeDocument/2006/relationships/tags" Target="../tags/tag106.xml"/><Relationship Id="rId60" Type="http://schemas.openxmlformats.org/officeDocument/2006/relationships/diagramQuickStyle" Target="../diagrams/quickStyle18.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tags" Target="../tags/tag84.xml"/><Relationship Id="rId35" Type="http://schemas.openxmlformats.org/officeDocument/2006/relationships/tags" Target="../tags/tag89.xml"/><Relationship Id="rId43" Type="http://schemas.openxmlformats.org/officeDocument/2006/relationships/tags" Target="../tags/tag97.xml"/><Relationship Id="rId48" Type="http://schemas.openxmlformats.org/officeDocument/2006/relationships/tags" Target="../tags/tag102.xml"/><Relationship Id="rId56" Type="http://schemas.openxmlformats.org/officeDocument/2006/relationships/notesSlide" Target="../notesSlides/notesSlide20.xml"/><Relationship Id="rId8" Type="http://schemas.openxmlformats.org/officeDocument/2006/relationships/tags" Target="../tags/tag62.xml"/><Relationship Id="rId51" Type="http://schemas.openxmlformats.org/officeDocument/2006/relationships/tags" Target="../tags/tag105.xml"/><Relationship Id="rId3" Type="http://schemas.openxmlformats.org/officeDocument/2006/relationships/tags" Target="../tags/tag57.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tags" Target="../tags/tag87.xml"/><Relationship Id="rId38" Type="http://schemas.openxmlformats.org/officeDocument/2006/relationships/tags" Target="../tags/tag92.xml"/><Relationship Id="rId46" Type="http://schemas.openxmlformats.org/officeDocument/2006/relationships/tags" Target="../tags/tag100.xml"/><Relationship Id="rId59"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png"/><Relationship Id="rId7" Type="http://schemas.openxmlformats.org/officeDocument/2006/relationships/diagramColors" Target="../diagrams/colors19.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png"/><Relationship Id="rId7" Type="http://schemas.openxmlformats.org/officeDocument/2006/relationships/diagramColors" Target="../diagrams/colors20.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5.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png"/><Relationship Id="rId7" Type="http://schemas.openxmlformats.org/officeDocument/2006/relationships/diagramColors" Target="../diagrams/colors21.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slideLayout" Target="../slideLayouts/slideLayout7.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62" Type="http://schemas.microsoft.com/office/2007/relationships/diagramDrawing" Target="../diagrams/drawing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diagramData" Target="../diagrams/data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image" Target="../media/image3.png"/><Relationship Id="rId61" Type="http://schemas.openxmlformats.org/officeDocument/2006/relationships/diagramColors" Target="../diagrams/colors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diagramQuickStyle" Target="../diagrams/quickStyle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notesSlide" Target="../notesSlides/notesSlide3.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grand-est.ars.sante.fr/"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2771800" y="3787200"/>
            <a:ext cx="5112568" cy="1008111"/>
          </a:xfrm>
        </p:spPr>
        <p:txBody>
          <a:bodyPr/>
          <a:lstStyle/>
          <a:p>
            <a:pPr algn="l"/>
            <a:r>
              <a:rPr lang="fr-FR" sz="3200" b="1" dirty="0">
                <a:solidFill>
                  <a:srgbClr val="003399"/>
                </a:solidFill>
              </a:rPr>
              <a:t>Améliorons ensemble la santé de nos concitoyens</a:t>
            </a:r>
            <a:br>
              <a:rPr lang="fr-FR" sz="3200" b="1" dirty="0">
                <a:solidFill>
                  <a:srgbClr val="003399"/>
                </a:solidFill>
              </a:rPr>
            </a:br>
            <a:br>
              <a:rPr lang="fr-FR" sz="3200" b="1" dirty="0">
                <a:solidFill>
                  <a:srgbClr val="003399"/>
                </a:solidFill>
              </a:rPr>
            </a:br>
            <a:br>
              <a:rPr lang="fr-FR" sz="3200" b="1" dirty="0">
                <a:solidFill>
                  <a:srgbClr val="003399"/>
                </a:solidFill>
              </a:rPr>
            </a:br>
            <a:endParaRPr lang="fr-FR" sz="1800" dirty="0">
              <a:solidFill>
                <a:srgbClr val="003399"/>
              </a:solidFill>
            </a:endParaRPr>
          </a:p>
        </p:txBody>
      </p:sp>
      <p:sp>
        <p:nvSpPr>
          <p:cNvPr id="8" name="Arrondir un rectangle avec un coin diagonal 7"/>
          <p:cNvSpPr/>
          <p:nvPr/>
        </p:nvSpPr>
        <p:spPr>
          <a:xfrm>
            <a:off x="1907704" y="1206894"/>
            <a:ext cx="5544616" cy="2222106"/>
          </a:xfrm>
          <a:prstGeom prst="round2DiagRect">
            <a:avLst/>
          </a:prstGeom>
          <a:ln w="50800">
            <a:solidFill>
              <a:srgbClr val="99CC0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5400" b="1" spc="80" dirty="0">
                <a:solidFill>
                  <a:srgbClr val="003399"/>
                </a:solidFill>
              </a:rPr>
              <a:t>PRS GRAND EST</a:t>
            </a:r>
          </a:p>
          <a:p>
            <a:pPr algn="ctr"/>
            <a:r>
              <a:rPr lang="fr-FR" sz="4400" b="1" spc="80" dirty="0">
                <a:solidFill>
                  <a:srgbClr val="003399"/>
                </a:solidFill>
              </a:rPr>
              <a:t>2018-2027</a:t>
            </a:r>
          </a:p>
        </p:txBody>
      </p:sp>
      <p:pic>
        <p:nvPicPr>
          <p:cNvPr id="15" name="Image 14" descr="Image associée"/>
          <p:cNvPicPr/>
          <p:nvPr/>
        </p:nvPicPr>
        <p:blipFill rotWithShape="1">
          <a:blip r:embed="rId2" cstate="print">
            <a:extLst>
              <a:ext uri="{28A0092B-C50C-407E-A947-70E740481C1C}">
                <a14:useLocalDpi xmlns:a14="http://schemas.microsoft.com/office/drawing/2010/main" val="0"/>
              </a:ext>
            </a:extLst>
          </a:blip>
          <a:srcRect l="5473" t="2280" r="4882"/>
          <a:stretch/>
        </p:blipFill>
        <p:spPr bwMode="auto">
          <a:xfrm>
            <a:off x="2123728" y="4121088"/>
            <a:ext cx="432048" cy="432048"/>
          </a:xfrm>
          <a:prstGeom prst="rect">
            <a:avLst/>
          </a:prstGeom>
          <a:noFill/>
          <a:ln>
            <a:noFill/>
          </a:ln>
          <a:extLst>
            <a:ext uri="{53640926-AAD7-44D8-BBD7-CCE9431645EC}">
              <a14:shadowObscured xmlns:a14="http://schemas.microsoft.com/office/drawing/2010/main"/>
            </a:ext>
          </a:extLst>
        </p:spPr>
      </p:pic>
      <p:sp>
        <p:nvSpPr>
          <p:cNvPr id="5"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228158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393339"/>
            <a:ext cx="8496944" cy="864095"/>
          </a:xfrm>
          <a:prstGeom prst="rect">
            <a:avLst/>
          </a:prstGeom>
        </p:spPr>
        <p:txBody>
          <a:bodyPr vert="horz" lIns="91440" tIns="45720" rIns="91440" bIns="45720" rtlCol="0" anchor="ctr">
            <a:noAutofit/>
          </a:bodyPr>
          <a:lstStyle/>
          <a:p>
            <a:pPr marR="0" lvl="0" indent="0" fontAlgn="auto">
              <a:spcBef>
                <a:spcPct val="0"/>
              </a:spcBef>
              <a:spcAft>
                <a:spcPts val="0"/>
              </a:spcAft>
              <a:buClrTx/>
              <a:buSzTx/>
              <a:buFontTx/>
              <a:buNone/>
              <a:tabLst/>
              <a:defRPr/>
            </a:pPr>
            <a:r>
              <a:rPr lang="fr-FR" sz="2500" b="1" dirty="0">
                <a:solidFill>
                  <a:srgbClr val="003399"/>
                </a:solidFill>
                <a:latin typeface="+mj-lt"/>
                <a:ea typeface="+mj-ea"/>
                <a:cs typeface="+mj-cs"/>
              </a:rPr>
              <a:t>Cancer et maladies cardio-neuro-vasculaires, à l’origine de plus de la moitié des décès</a:t>
            </a:r>
          </a:p>
        </p:txBody>
      </p:sp>
      <p:sp>
        <p:nvSpPr>
          <p:cNvPr id="2" name="ZoneTexte 1"/>
          <p:cNvSpPr txBox="1"/>
          <p:nvPr/>
        </p:nvSpPr>
        <p:spPr>
          <a:xfrm>
            <a:off x="611560" y="1136645"/>
            <a:ext cx="8064896" cy="984885"/>
          </a:xfrm>
          <a:prstGeom prst="rect">
            <a:avLst/>
          </a:prstGeom>
          <a:noFill/>
        </p:spPr>
        <p:txBody>
          <a:bodyPr wrap="square" rtlCol="0">
            <a:spAutoFit/>
          </a:bodyPr>
          <a:lstStyle/>
          <a:p>
            <a:pPr algn="just"/>
            <a:endParaRPr lang="fr-FR" sz="1000" b="1" dirty="0"/>
          </a:p>
          <a:p>
            <a:pPr marL="285750" indent="-285750" algn="just">
              <a:buFont typeface="Arial" panose="020B0604020202020204" pitchFamily="34" charset="0"/>
              <a:buChar char="•"/>
            </a:pPr>
            <a:r>
              <a:rPr lang="fr-FR" sz="1600" dirty="0"/>
              <a:t>Mortalité générale, une situation régionale défavorable (+7,8 %).</a:t>
            </a:r>
          </a:p>
          <a:p>
            <a:pPr marL="285750" indent="-285750" algn="just">
              <a:buFont typeface="Arial" panose="020B0604020202020204" pitchFamily="34" charset="0"/>
              <a:buChar char="•"/>
            </a:pPr>
            <a:r>
              <a:rPr lang="fr-FR" sz="1600" dirty="0"/>
              <a:t>Des taux de mortalité générale qui varient du simple au triple entre cantons.</a:t>
            </a:r>
          </a:p>
          <a:p>
            <a:pPr algn="just"/>
            <a:endParaRPr lang="fr-FR" sz="1600" dirty="0"/>
          </a:p>
        </p:txBody>
      </p:sp>
      <p:pic>
        <p:nvPicPr>
          <p:cNvPr id="11" name="Image 10"/>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21530"/>
            <a:ext cx="8064896" cy="4043774"/>
          </a:xfrm>
          <a:prstGeom prst="rect">
            <a:avLst/>
          </a:prstGeom>
          <a:noFill/>
          <a:ln>
            <a:noFill/>
          </a:ln>
        </p:spPr>
      </p:pic>
      <p:sp>
        <p:nvSpPr>
          <p:cNvPr id="3" name="Rectangle 2"/>
          <p:cNvSpPr/>
          <p:nvPr/>
        </p:nvSpPr>
        <p:spPr>
          <a:xfrm>
            <a:off x="611560" y="2318390"/>
            <a:ext cx="2880320" cy="523220"/>
          </a:xfrm>
          <a:prstGeom prst="rect">
            <a:avLst/>
          </a:prstGeom>
        </p:spPr>
        <p:txBody>
          <a:bodyPr wrap="square">
            <a:spAutoFit/>
          </a:bodyPr>
          <a:lstStyle/>
          <a:p>
            <a:r>
              <a:rPr lang="fr-FR" sz="1400" b="1" dirty="0"/>
              <a:t>Grandes causes de décès dans le Grand Est – période 2011-2013</a:t>
            </a:r>
            <a:r>
              <a:rPr lang="fr-FR" sz="1400" i="1" dirty="0"/>
              <a:t> </a:t>
            </a:r>
            <a:endParaRPr lang="fr-FR" sz="1400" dirty="0"/>
          </a:p>
        </p:txBody>
      </p:sp>
      <p:sp>
        <p:nvSpPr>
          <p:cNvPr id="5" name="Rectangle 4"/>
          <p:cNvSpPr/>
          <p:nvPr/>
        </p:nvSpPr>
        <p:spPr>
          <a:xfrm>
            <a:off x="5220072" y="3057634"/>
            <a:ext cx="266429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noFill/>
            </a:endParaRP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10</a:t>
            </a:fld>
            <a:endParaRPr lang="fr-FR" sz="1100" dirty="0">
              <a:latin typeface="Arial" pitchFamily="34" charset="0"/>
              <a:cs typeface="Arial" pitchFamily="34" charset="0"/>
            </a:endParaRPr>
          </a:p>
        </p:txBody>
      </p:sp>
      <p:sp>
        <p:nvSpPr>
          <p:cNvPr id="10"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200719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241478"/>
            <a:ext cx="8496944" cy="864095"/>
          </a:xfrm>
          <a:prstGeom prst="rect">
            <a:avLst/>
          </a:prstGeom>
        </p:spPr>
        <p:txBody>
          <a:bodyPr vert="horz" lIns="91440" tIns="45720" rIns="91440" bIns="45720" rtlCol="0" anchor="ctr">
            <a:normAutofit/>
          </a:bodyPr>
          <a:lstStyle/>
          <a:p>
            <a:pPr>
              <a:lnSpc>
                <a:spcPct val="160000"/>
              </a:lnSpc>
              <a:spcBef>
                <a:spcPct val="0"/>
              </a:spcBef>
              <a:defRPr/>
            </a:pPr>
            <a:r>
              <a:rPr lang="fr-FR" sz="2500" b="1" dirty="0">
                <a:solidFill>
                  <a:srgbClr val="003399"/>
                </a:solidFill>
                <a:latin typeface="+mj-lt"/>
                <a:ea typeface="+mj-ea"/>
                <a:cs typeface="+mj-cs"/>
              </a:rPr>
              <a:t>Plus de 40% des décès avant 65 ans pourraient être évités</a:t>
            </a:r>
          </a:p>
        </p:txBody>
      </p:sp>
      <p:sp>
        <p:nvSpPr>
          <p:cNvPr id="2" name="ZoneTexte 1"/>
          <p:cNvSpPr txBox="1"/>
          <p:nvPr/>
        </p:nvSpPr>
        <p:spPr>
          <a:xfrm>
            <a:off x="611560" y="1321598"/>
            <a:ext cx="3708920" cy="4339650"/>
          </a:xfrm>
          <a:prstGeom prst="rect">
            <a:avLst/>
          </a:prstGeom>
          <a:noFill/>
        </p:spPr>
        <p:txBody>
          <a:bodyPr wrap="square" rtlCol="0">
            <a:spAutoFit/>
          </a:bodyPr>
          <a:lstStyle/>
          <a:p>
            <a:r>
              <a:rPr lang="fr-FR" b="1" dirty="0"/>
              <a:t>Des écarts importants au sein de la région Grand Est</a:t>
            </a:r>
            <a:endParaRPr lang="fr-FR" dirty="0"/>
          </a:p>
          <a:p>
            <a:pPr algn="just"/>
            <a:endParaRPr lang="fr-FR" sz="1000" b="1" dirty="0"/>
          </a:p>
          <a:p>
            <a:pPr marL="285750" indent="-285750">
              <a:buFont typeface="Arial" panose="020B0604020202020204" pitchFamily="34" charset="0"/>
              <a:buChar char="•"/>
            </a:pPr>
            <a:r>
              <a:rPr lang="fr-FR" sz="1600" dirty="0"/>
              <a:t>une mortalité prématurée supérieure à celle observée en France métropolitaine dans sept départements : Ardennes, Haute-Marne et les Vosges les plus défavorables. </a:t>
            </a:r>
          </a:p>
          <a:p>
            <a:endParaRPr lang="fr-FR" sz="1100" dirty="0"/>
          </a:p>
          <a:p>
            <a:pPr marL="285750" indent="-285750">
              <a:buFont typeface="Arial" panose="020B0604020202020204" pitchFamily="34" charset="0"/>
              <a:buChar char="•"/>
            </a:pPr>
            <a:r>
              <a:rPr lang="fr-FR" sz="1600" dirty="0"/>
              <a:t>à l’inverse, des taux de mortalité prématurée plus faibles que pour l’ensemble du territoire national dans le Bas-Rhin et le Haut-Rhin.</a:t>
            </a:r>
          </a:p>
          <a:p>
            <a:endParaRPr lang="fr-FR" sz="1100" dirty="0"/>
          </a:p>
          <a:p>
            <a:pPr marL="285750" indent="-285750">
              <a:buFont typeface="Arial" panose="020B0604020202020204" pitchFamily="34" charset="0"/>
              <a:buChar char="•"/>
            </a:pPr>
            <a:r>
              <a:rPr lang="fr-FR" sz="1600" b="1" dirty="0"/>
              <a:t>Quatre décès sur dix avant 65 ans dus à un cancer</a:t>
            </a:r>
            <a:endParaRPr lang="fr-FR" sz="1600" dirty="0"/>
          </a:p>
          <a:p>
            <a:pPr marL="285750" indent="-285750">
              <a:buFont typeface="Arial" panose="020B0604020202020204" pitchFamily="34" charset="0"/>
              <a:buChar char="•"/>
            </a:pPr>
            <a:endParaRPr lang="fr-FR" sz="1600" dirty="0"/>
          </a:p>
        </p:txBody>
      </p:sp>
      <p:sp>
        <p:nvSpPr>
          <p:cNvPr id="5" name="Rectangle 4"/>
          <p:cNvSpPr/>
          <p:nvPr/>
        </p:nvSpPr>
        <p:spPr>
          <a:xfrm>
            <a:off x="4320480" y="1105574"/>
            <a:ext cx="4572000" cy="584775"/>
          </a:xfrm>
          <a:prstGeom prst="rect">
            <a:avLst/>
          </a:prstGeom>
        </p:spPr>
        <p:txBody>
          <a:bodyPr>
            <a:spAutoFit/>
          </a:bodyPr>
          <a:lstStyle/>
          <a:p>
            <a:pPr algn="ctr"/>
            <a:r>
              <a:rPr lang="fr-FR" sz="1600" b="1" dirty="0"/>
              <a:t>Mortalité prématurée dans les départements</a:t>
            </a:r>
          </a:p>
          <a:p>
            <a:pPr algn="ctr"/>
            <a:r>
              <a:rPr lang="fr-FR" sz="1600" b="1" dirty="0"/>
              <a:t>du Grand Est – période 2011-2013</a:t>
            </a:r>
            <a:endParaRPr lang="fr-FR" sz="1600" dirty="0"/>
          </a:p>
        </p:txBody>
      </p:sp>
      <p:pic>
        <p:nvPicPr>
          <p:cNvPr id="11" name="Image 10"/>
          <p:cNvPicPr/>
          <p:nvPr/>
        </p:nvPicPr>
        <p:blipFill>
          <a:blip r:embed="rId2">
            <a:extLst>
              <a:ext uri="{28A0092B-C50C-407E-A947-70E740481C1C}">
                <a14:useLocalDpi xmlns:a14="http://schemas.microsoft.com/office/drawing/2010/main" val="0"/>
              </a:ext>
            </a:extLst>
          </a:blip>
          <a:srcRect/>
          <a:stretch>
            <a:fillRect/>
          </a:stretch>
        </p:blipFill>
        <p:spPr bwMode="auto">
          <a:xfrm>
            <a:off x="4149080" y="2158657"/>
            <a:ext cx="5004048" cy="3384376"/>
          </a:xfrm>
          <a:prstGeom prst="rect">
            <a:avLst/>
          </a:prstGeom>
          <a:noFill/>
        </p:spPr>
      </p:pic>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11</a:t>
            </a:fld>
            <a:endParaRPr lang="fr-FR" sz="1100" dirty="0">
              <a:latin typeface="Arial" pitchFamily="34" charset="0"/>
              <a:cs typeface="Arial" pitchFamily="34" charset="0"/>
            </a:endParaRPr>
          </a:p>
        </p:txBody>
      </p:sp>
      <p:sp>
        <p:nvSpPr>
          <p:cNvPr id="13"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3186650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356458"/>
            <a:ext cx="8496944" cy="864095"/>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700" b="1" dirty="0">
                <a:solidFill>
                  <a:srgbClr val="003399"/>
                </a:solidFill>
                <a:latin typeface="+mj-lt"/>
                <a:ea typeface="+mj-ea"/>
                <a:cs typeface="+mj-cs"/>
              </a:rPr>
              <a:t>Près de 30% des médecins généralistes partira en retraite dans les 5 ans </a:t>
            </a:r>
          </a:p>
        </p:txBody>
      </p:sp>
      <p:sp>
        <p:nvSpPr>
          <p:cNvPr id="2" name="ZoneTexte 1"/>
          <p:cNvSpPr txBox="1"/>
          <p:nvPr/>
        </p:nvSpPr>
        <p:spPr>
          <a:xfrm>
            <a:off x="323528" y="1220554"/>
            <a:ext cx="3240360" cy="5016758"/>
          </a:xfrm>
          <a:prstGeom prst="rect">
            <a:avLst/>
          </a:prstGeom>
          <a:noFill/>
        </p:spPr>
        <p:txBody>
          <a:bodyPr wrap="square" rtlCol="0">
            <a:spAutoFit/>
          </a:bodyPr>
          <a:lstStyle/>
          <a:p>
            <a:pPr marL="285750" indent="-285750">
              <a:buFontTx/>
              <a:buChar char="-"/>
            </a:pPr>
            <a:r>
              <a:rPr lang="fr-FR" sz="1600" dirty="0">
                <a:latin typeface="Arial" panose="020B0604020202020204" pitchFamily="34" charset="0"/>
                <a:cs typeface="Arial" panose="020B0604020202020204" pitchFamily="34" charset="0"/>
              </a:rPr>
              <a:t>Densité régionale de MG identique à  la densité nationale</a:t>
            </a:r>
          </a:p>
          <a:p>
            <a:pPr marL="285750" indent="-285750">
              <a:buFontTx/>
              <a:buChar char="-"/>
            </a:pPr>
            <a:r>
              <a:rPr lang="fr-FR" sz="1600" dirty="0">
                <a:latin typeface="Arial" panose="020B0604020202020204" pitchFamily="34" charset="0"/>
                <a:cs typeface="Arial" panose="020B0604020202020204" pitchFamily="34" charset="0"/>
              </a:rPr>
              <a:t>Seuls trois départements, la Marne, la Meurthe-et-Moselle et le Bas-Rhin sont au-delà de la moyenne nationale</a:t>
            </a:r>
          </a:p>
          <a:p>
            <a:endParaRPr lang="fr-FR" sz="1600" dirty="0">
              <a:latin typeface="Arial" panose="020B0604020202020204" pitchFamily="34" charset="0"/>
              <a:cs typeface="Arial" panose="020B0604020202020204" pitchFamily="34" charset="0"/>
            </a:endParaRPr>
          </a:p>
          <a:p>
            <a:pPr marL="285750" indent="-285750">
              <a:buFontTx/>
              <a:buChar char="-"/>
            </a:pPr>
            <a:r>
              <a:rPr lang="fr-FR" sz="1600" dirty="0">
                <a:latin typeface="Arial" panose="020B0604020202020204" pitchFamily="34" charset="0"/>
                <a:cs typeface="Arial" panose="020B0604020202020204" pitchFamily="34" charset="0"/>
              </a:rPr>
              <a:t>Comparée à la structure nationale, la région Grand Est se caractérise par une surreprésentation des 45 ans et plus. </a:t>
            </a:r>
          </a:p>
          <a:p>
            <a:pPr marL="285750" indent="-285750">
              <a:buFontTx/>
              <a:buChar char="-"/>
            </a:pPr>
            <a:r>
              <a:rPr lang="fr-FR" sz="1600" dirty="0">
                <a:latin typeface="Arial" panose="020B0604020202020204" pitchFamily="34" charset="0"/>
                <a:cs typeface="Arial" panose="020B0604020202020204" pitchFamily="34" charset="0"/>
              </a:rPr>
              <a:t>Selon une étude de l’OREF, entre créations d’emplois et remplacements des départs à la retraite, il y aurait 80 000 emplois liés au sanitaire et social à pourvoir dans le Grand Est entre 2012 et 2022.</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976610"/>
            <a:ext cx="5618142" cy="421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13584" y="1088732"/>
            <a:ext cx="6030416" cy="707886"/>
          </a:xfrm>
          <a:prstGeom prst="rect">
            <a:avLst/>
          </a:prstGeom>
        </p:spPr>
        <p:txBody>
          <a:bodyPr wrap="square">
            <a:spAutoFit/>
          </a:bodyPr>
          <a:lstStyle/>
          <a:p>
            <a:endParaRPr lang="fr-FR" sz="800" b="1" dirty="0">
              <a:solidFill>
                <a:srgbClr val="0F218B"/>
              </a:solidFill>
              <a:latin typeface="Arial" panose="020B0604020202020204" pitchFamily="34" charset="0"/>
              <a:cs typeface="Arial" panose="020B0604020202020204" pitchFamily="34" charset="0"/>
            </a:endParaRPr>
          </a:p>
          <a:p>
            <a:pPr algn="ctr"/>
            <a:r>
              <a:rPr lang="fr-FR" sz="1600" b="1" dirty="0"/>
              <a:t>Densité de médecins généralistes libéraux (hors remplaçants)</a:t>
            </a:r>
            <a:br>
              <a:rPr lang="fr-FR" sz="1600" b="1" dirty="0"/>
            </a:br>
            <a:r>
              <a:rPr lang="fr-FR" sz="1600" b="1" dirty="0"/>
              <a:t>au 01/01/2015  par bassin de vie</a:t>
            </a: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12</a:t>
            </a:fld>
            <a:endParaRPr lang="fr-FR" sz="1100" dirty="0">
              <a:latin typeface="Arial" pitchFamily="34" charset="0"/>
              <a:cs typeface="Arial" pitchFamily="34" charset="0"/>
            </a:endParaRPr>
          </a:p>
        </p:txBody>
      </p:sp>
      <p:sp>
        <p:nvSpPr>
          <p:cNvPr id="13"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262079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44562"/>
            <a:ext cx="8640960" cy="752190"/>
          </a:xfrm>
        </p:spPr>
        <p:txBody>
          <a:bodyPr/>
          <a:lstStyle/>
          <a:p>
            <a:pPr algn="l"/>
            <a:r>
              <a:rPr lang="fr-FR" sz="2800" b="1" dirty="0">
                <a:solidFill>
                  <a:srgbClr val="003399"/>
                </a:solidFill>
              </a:rPr>
              <a:t>Améliorer la santé de nos concitoyens, c’est impulser la transformation de notre système de santé afin de faire face aux défis et enjeux…</a:t>
            </a:r>
          </a:p>
        </p:txBody>
      </p:sp>
      <p:graphicFrame>
        <p:nvGraphicFramePr>
          <p:cNvPr id="5" name="Diagramme 4"/>
          <p:cNvGraphicFramePr/>
          <p:nvPr>
            <p:extLst>
              <p:ext uri="{D42A27DB-BD31-4B8C-83A1-F6EECF244321}">
                <p14:modId xmlns:p14="http://schemas.microsoft.com/office/powerpoint/2010/main" val="3314922055"/>
              </p:ext>
            </p:extLst>
          </p:nvPr>
        </p:nvGraphicFramePr>
        <p:xfrm>
          <a:off x="1835696" y="1920152"/>
          <a:ext cx="691276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13</a:t>
            </a:fld>
            <a:endParaRPr lang="fr-FR" sz="1100" dirty="0">
              <a:latin typeface="Arial" pitchFamily="34" charset="0"/>
              <a:cs typeface="Arial" pitchFamily="34"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1132075" flipH="1" flipV="1">
            <a:off x="879233" y="3482587"/>
            <a:ext cx="327442" cy="22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132075" flipV="1">
            <a:off x="842735" y="3810961"/>
            <a:ext cx="350771" cy="23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Résultat de recherche d'images pour &quot;icone qualité de l'ai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815445" y="2916214"/>
            <a:ext cx="339455" cy="33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8113" t="15951" r="18113" b="24417"/>
          <a:stretch/>
        </p:blipFill>
        <p:spPr bwMode="auto">
          <a:xfrm>
            <a:off x="881342" y="2601404"/>
            <a:ext cx="273558" cy="27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3295" y="4757961"/>
            <a:ext cx="320849" cy="32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4268" y="5229200"/>
            <a:ext cx="577372" cy="49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3295" y="4355366"/>
            <a:ext cx="320849" cy="32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3117797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14</a:t>
            </a:fld>
            <a:endParaRPr lang="fr-FR" sz="1100" dirty="0">
              <a:latin typeface="Arial" pitchFamily="34" charset="0"/>
              <a:cs typeface="Arial" pitchFamily="34" charset="0"/>
            </a:endParaRPr>
          </a:p>
        </p:txBody>
      </p:sp>
      <p:sp>
        <p:nvSpPr>
          <p:cNvPr id="12" name="Titre 1"/>
          <p:cNvSpPr>
            <a:spLocks noGrp="1"/>
          </p:cNvSpPr>
          <p:nvPr>
            <p:ph type="title"/>
          </p:nvPr>
        </p:nvSpPr>
        <p:spPr>
          <a:xfrm>
            <a:off x="395536" y="332656"/>
            <a:ext cx="8291264" cy="1008112"/>
          </a:xfrm>
        </p:spPr>
        <p:txBody>
          <a:bodyPr/>
          <a:lstStyle/>
          <a:p>
            <a:pPr algn="just"/>
            <a:r>
              <a:rPr lang="fr-FR" sz="2800" b="1" dirty="0">
                <a:solidFill>
                  <a:srgbClr val="003399"/>
                </a:solidFill>
              </a:rPr>
              <a:t>Un projet régional de santé en cohérence avec la politique nationale de santé</a:t>
            </a:r>
          </a:p>
        </p:txBody>
      </p:sp>
      <p:sp>
        <p:nvSpPr>
          <p:cNvPr id="10"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graphicFrame>
        <p:nvGraphicFramePr>
          <p:cNvPr id="2" name="Diagramme 1"/>
          <p:cNvGraphicFramePr/>
          <p:nvPr>
            <p:extLst>
              <p:ext uri="{D42A27DB-BD31-4B8C-83A1-F6EECF244321}">
                <p14:modId xmlns:p14="http://schemas.microsoft.com/office/powerpoint/2010/main" val="1289227637"/>
              </p:ext>
            </p:extLst>
          </p:nvPr>
        </p:nvGraphicFramePr>
        <p:xfrm>
          <a:off x="1524000" y="1397000"/>
          <a:ext cx="6432376"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498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44562"/>
            <a:ext cx="8291264" cy="1472270"/>
          </a:xfrm>
        </p:spPr>
        <p:txBody>
          <a:bodyPr/>
          <a:lstStyle/>
          <a:p>
            <a:pPr algn="just"/>
            <a:r>
              <a:rPr lang="fr-FR" sz="2800" b="1" dirty="0">
                <a:solidFill>
                  <a:srgbClr val="003399"/>
                </a:solidFill>
              </a:rPr>
              <a:t>Le projet régional de santé, un outil stratégique pour améliorer la santé de nos concitoyens</a:t>
            </a:r>
          </a:p>
        </p:txBody>
      </p:sp>
      <p:graphicFrame>
        <p:nvGraphicFramePr>
          <p:cNvPr id="5" name="Diagramme 4"/>
          <p:cNvGraphicFramePr/>
          <p:nvPr>
            <p:extLst>
              <p:ext uri="{D42A27DB-BD31-4B8C-83A1-F6EECF244321}">
                <p14:modId xmlns:p14="http://schemas.microsoft.com/office/powerpoint/2010/main" val="3871033646"/>
              </p:ext>
            </p:extLst>
          </p:nvPr>
        </p:nvGraphicFramePr>
        <p:xfrm>
          <a:off x="1063526" y="1916832"/>
          <a:ext cx="7619569"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15</a:t>
            </a:fld>
            <a:endParaRPr lang="fr-FR" sz="1100" dirty="0">
              <a:latin typeface="Arial" pitchFamily="34" charset="0"/>
              <a:cs typeface="Arial" pitchFamily="34" charset="0"/>
            </a:endParaRPr>
          </a:p>
        </p:txBody>
      </p:sp>
      <p:sp>
        <p:nvSpPr>
          <p:cNvPr id="10"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370000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23528" y="404664"/>
            <a:ext cx="8601500" cy="864095"/>
          </a:xfrm>
          <a:prstGeom prst="rect">
            <a:avLst/>
          </a:prstGeom>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Notre avant-projet de cadre d’orientation stratégique </a:t>
            </a:r>
          </a:p>
        </p:txBody>
      </p:sp>
      <p:sp>
        <p:nvSpPr>
          <p:cNvPr id="7"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16</a:t>
            </a:fld>
            <a:endParaRPr lang="fr-FR" sz="1100" dirty="0">
              <a:latin typeface="Arial" pitchFamily="34" charset="0"/>
              <a:cs typeface="Arial" pitchFamily="34"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2615"/>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me 2"/>
          <p:cNvGraphicFramePr/>
          <p:nvPr>
            <p:extLst>
              <p:ext uri="{D42A27DB-BD31-4B8C-83A1-F6EECF244321}">
                <p14:modId xmlns:p14="http://schemas.microsoft.com/office/powerpoint/2010/main" val="1363330188"/>
              </p:ext>
            </p:extLst>
          </p:nvPr>
        </p:nvGraphicFramePr>
        <p:xfrm>
          <a:off x="911143" y="1844824"/>
          <a:ext cx="7780320"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
        <p:nvSpPr>
          <p:cNvPr id="8" name="Arrondir un rectangle avec un coin diagonal 7"/>
          <p:cNvSpPr/>
          <p:nvPr/>
        </p:nvSpPr>
        <p:spPr>
          <a:xfrm>
            <a:off x="2732340" y="1459618"/>
            <a:ext cx="3960439" cy="432047"/>
          </a:xfrm>
          <a:prstGeom prst="round2DiagRect">
            <a:avLst/>
          </a:prstGeom>
          <a:ln w="25400">
            <a:solidFill>
              <a:srgbClr val="99CC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rgbClr val="003399"/>
                </a:solidFill>
                <a:latin typeface="Segoe UI Semibold" panose="020B0702040204020203" pitchFamily="34" charset="0"/>
              </a:rPr>
              <a:t>Nos objectifs stratégiques</a:t>
            </a:r>
          </a:p>
        </p:txBody>
      </p:sp>
    </p:spTree>
    <p:extLst>
      <p:ext uri="{BB962C8B-B14F-4D97-AF65-F5344CB8AC3E}">
        <p14:creationId xmlns:p14="http://schemas.microsoft.com/office/powerpoint/2010/main" val="131594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17</a:t>
            </a:fld>
            <a:endParaRPr lang="fr-FR" sz="1100" dirty="0">
              <a:latin typeface="Arial" pitchFamily="34" charset="0"/>
              <a:cs typeface="Arial" pitchFamily="34"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2615"/>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me 2"/>
          <p:cNvGraphicFramePr/>
          <p:nvPr>
            <p:extLst>
              <p:ext uri="{D42A27DB-BD31-4B8C-83A1-F6EECF244321}">
                <p14:modId xmlns:p14="http://schemas.microsoft.com/office/powerpoint/2010/main" val="2173788257"/>
              </p:ext>
            </p:extLst>
          </p:nvPr>
        </p:nvGraphicFramePr>
        <p:xfrm>
          <a:off x="307993" y="1268758"/>
          <a:ext cx="4791988" cy="5184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Arrondir un rectangle avec un coin diagonal 17"/>
          <p:cNvSpPr/>
          <p:nvPr/>
        </p:nvSpPr>
        <p:spPr>
          <a:xfrm>
            <a:off x="755576" y="836712"/>
            <a:ext cx="3960439" cy="432047"/>
          </a:xfrm>
          <a:prstGeom prst="round2DiagRect">
            <a:avLst/>
          </a:prstGeom>
          <a:ln w="25400">
            <a:solidFill>
              <a:srgbClr val="99CC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rgbClr val="003399"/>
                </a:solidFill>
                <a:latin typeface="Segoe UI Semibold" panose="020B0702040204020203" pitchFamily="34" charset="0"/>
              </a:rPr>
              <a:t>7 leviers stratégiques</a:t>
            </a:r>
          </a:p>
        </p:txBody>
      </p:sp>
      <p:graphicFrame>
        <p:nvGraphicFramePr>
          <p:cNvPr id="19" name="Diagramme 18"/>
          <p:cNvGraphicFramePr/>
          <p:nvPr>
            <p:extLst>
              <p:ext uri="{D42A27DB-BD31-4B8C-83A1-F6EECF244321}">
                <p14:modId xmlns:p14="http://schemas.microsoft.com/office/powerpoint/2010/main" val="3071096208"/>
              </p:ext>
            </p:extLst>
          </p:nvPr>
        </p:nvGraphicFramePr>
        <p:xfrm>
          <a:off x="5364088" y="1268759"/>
          <a:ext cx="3567852" cy="46085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0" name="Arrondir un rectangle avec un coin diagonal 19"/>
          <p:cNvSpPr/>
          <p:nvPr/>
        </p:nvSpPr>
        <p:spPr>
          <a:xfrm>
            <a:off x="6012160" y="836712"/>
            <a:ext cx="2592288" cy="432047"/>
          </a:xfrm>
          <a:prstGeom prst="round2DiagRect">
            <a:avLst/>
          </a:prstGeom>
          <a:ln w="25400">
            <a:solidFill>
              <a:srgbClr val="99CC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rgbClr val="003399"/>
                </a:solidFill>
                <a:latin typeface="Segoe UI Semibold" panose="020B0702040204020203" pitchFamily="34" charset="0"/>
              </a:rPr>
              <a:t>Organisation de l’offre</a:t>
            </a:r>
          </a:p>
        </p:txBody>
      </p:sp>
      <p:sp>
        <p:nvSpPr>
          <p:cNvPr id="17" name="Titre 1"/>
          <p:cNvSpPr txBox="1">
            <a:spLocks/>
          </p:cNvSpPr>
          <p:nvPr/>
        </p:nvSpPr>
        <p:spPr>
          <a:xfrm>
            <a:off x="251520" y="116634"/>
            <a:ext cx="8643908" cy="864095"/>
          </a:xfrm>
          <a:prstGeom prst="rect">
            <a:avLst/>
          </a:prstGeom>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Notre avant-projet de cadre d’orientation stratégique </a:t>
            </a:r>
          </a:p>
        </p:txBody>
      </p:sp>
      <p:sp>
        <p:nvSpPr>
          <p:cNvPr id="9" name="Arrondir un rectangle avec un coin diagonal 8"/>
          <p:cNvSpPr/>
          <p:nvPr/>
        </p:nvSpPr>
        <p:spPr>
          <a:xfrm>
            <a:off x="1231117" y="6309320"/>
            <a:ext cx="7140371" cy="432047"/>
          </a:xfrm>
          <a:prstGeom prst="round2Diag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Segoe UI Semibold" panose="020B0702040204020203" pitchFamily="34" charset="0"/>
              </a:rPr>
              <a:t>Levier transversal : développer les partenariats et la démocratie sanitaire</a:t>
            </a:r>
          </a:p>
        </p:txBody>
      </p:sp>
    </p:spTree>
    <p:extLst>
      <p:ext uri="{BB962C8B-B14F-4D97-AF65-F5344CB8AC3E}">
        <p14:creationId xmlns:p14="http://schemas.microsoft.com/office/powerpoint/2010/main" val="1229357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1"/>
          <p:cNvSpPr txBox="1">
            <a:spLocks/>
          </p:cNvSpPr>
          <p:nvPr/>
        </p:nvSpPr>
        <p:spPr>
          <a:xfrm>
            <a:off x="-73024" y="548094"/>
            <a:ext cx="9217024" cy="69269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55600" algn="l">
              <a:defRPr/>
            </a:pPr>
            <a:r>
              <a:rPr lang="fr-FR" sz="2500" b="1" dirty="0">
                <a:solidFill>
                  <a:srgbClr val="92D050"/>
                </a:solidFill>
              </a:rPr>
              <a:t> </a:t>
            </a:r>
            <a:r>
              <a:rPr lang="fr-FR" sz="2800" b="1" dirty="0">
                <a:solidFill>
                  <a:srgbClr val="003399"/>
                </a:solidFill>
              </a:rPr>
              <a:t>Sommaire</a:t>
            </a:r>
          </a:p>
        </p:txBody>
      </p:sp>
      <p:sp>
        <p:nvSpPr>
          <p:cNvPr id="4" name="ZoneTexte 3"/>
          <p:cNvSpPr txBox="1"/>
          <p:nvPr/>
        </p:nvSpPr>
        <p:spPr>
          <a:xfrm>
            <a:off x="935596" y="1484784"/>
            <a:ext cx="7272808" cy="4893647"/>
          </a:xfrm>
          <a:prstGeom prst="rect">
            <a:avLst/>
          </a:prstGeom>
          <a:noFill/>
        </p:spPr>
        <p:txBody>
          <a:bodyPr wrap="square" rtlCol="0">
            <a:spAutoFit/>
          </a:bodyPr>
          <a:lstStyle/>
          <a:p>
            <a:r>
              <a:rPr lang="fr-FR" sz="2400" b="1" dirty="0"/>
              <a:t>Qu’est ce que le projet régional de santé ?</a:t>
            </a:r>
          </a:p>
          <a:p>
            <a:endParaRPr lang="fr-FR" sz="2400" b="1" dirty="0"/>
          </a:p>
          <a:p>
            <a:r>
              <a:rPr lang="fr-FR" sz="2400" b="1" dirty="0"/>
              <a:t>De l’état des lieux régional aux orientations stratégiques</a:t>
            </a:r>
          </a:p>
          <a:p>
            <a:endParaRPr lang="fr-FR" sz="2400" b="1" dirty="0"/>
          </a:p>
          <a:p>
            <a:r>
              <a:rPr lang="fr-FR" sz="2400" b="1" dirty="0"/>
              <a:t>L’importance de l’approche parcours</a:t>
            </a:r>
          </a:p>
          <a:p>
            <a:endParaRPr lang="fr-FR" sz="2400" b="1" dirty="0"/>
          </a:p>
          <a:p>
            <a:r>
              <a:rPr lang="fr-FR" sz="2400" b="1" dirty="0"/>
              <a:t>Les objectifs du schéma régional de santé  : quelques extraits</a:t>
            </a:r>
          </a:p>
          <a:p>
            <a:endParaRPr lang="fr-FR" sz="2400" b="1" dirty="0"/>
          </a:p>
          <a:p>
            <a:r>
              <a:rPr lang="fr-FR" sz="2400" b="1" dirty="0"/>
              <a:t>Une mise en œuvre partenariale : développer les partenariats et la démocratie sanitaire</a:t>
            </a:r>
          </a:p>
          <a:p>
            <a:endParaRPr lang="fr-FR" sz="2400" b="1" dirty="0"/>
          </a:p>
        </p:txBody>
      </p:sp>
      <p:sp>
        <p:nvSpPr>
          <p:cNvPr id="6" name="Chevron 5"/>
          <p:cNvSpPr/>
          <p:nvPr/>
        </p:nvSpPr>
        <p:spPr>
          <a:xfrm>
            <a:off x="323528" y="3314893"/>
            <a:ext cx="504056" cy="43204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53519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00092" y="404664"/>
            <a:ext cx="8424936" cy="864095"/>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L’approche par parcours pour décloisonner le système de santé</a:t>
            </a: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2110"/>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Espace réservé du contenu 5"/>
          <p:cNvGraphicFramePr>
            <a:graphicFrameLocks/>
          </p:cNvGraphicFramePr>
          <p:nvPr>
            <p:extLst>
              <p:ext uri="{D42A27DB-BD31-4B8C-83A1-F6EECF244321}">
                <p14:modId xmlns:p14="http://schemas.microsoft.com/office/powerpoint/2010/main" val="1639992146"/>
              </p:ext>
            </p:extLst>
          </p:nvPr>
        </p:nvGraphicFramePr>
        <p:xfrm>
          <a:off x="457200" y="1600200"/>
          <a:ext cx="8579296"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ZoneTexte 1"/>
          <p:cNvSpPr txBox="1"/>
          <p:nvPr/>
        </p:nvSpPr>
        <p:spPr>
          <a:xfrm>
            <a:off x="179512" y="1639833"/>
            <a:ext cx="3312368" cy="4278094"/>
          </a:xfrm>
          <a:prstGeom prst="rect">
            <a:avLst/>
          </a:prstGeom>
          <a:noFill/>
        </p:spPr>
        <p:txBody>
          <a:bodyPr wrap="square" rtlCol="0">
            <a:spAutoFit/>
          </a:bodyPr>
          <a:lstStyle/>
          <a:p>
            <a:pPr marL="285750" indent="-285750">
              <a:buFontTx/>
              <a:buChar char="-"/>
            </a:pPr>
            <a:r>
              <a:rPr lang="fr-FR" sz="1600" dirty="0"/>
              <a:t>Décloisonnement du système de santé ; approche transversale </a:t>
            </a:r>
            <a:r>
              <a:rPr lang="fr-FR" sz="1600" i="1" dirty="0"/>
              <a:t>(prévention, médecine de ville, sanitaire, médico-social, social) </a:t>
            </a:r>
            <a:r>
              <a:rPr lang="fr-FR" sz="1600" dirty="0"/>
              <a:t>;</a:t>
            </a:r>
          </a:p>
          <a:p>
            <a:pPr marL="285750" indent="-285750">
              <a:buFontTx/>
              <a:buChar char="-"/>
            </a:pPr>
            <a:endParaRPr lang="fr-FR" sz="1600" dirty="0"/>
          </a:p>
          <a:p>
            <a:pPr marL="285750" indent="-285750">
              <a:buFontTx/>
              <a:buChar char="-"/>
            </a:pPr>
            <a:r>
              <a:rPr lang="fr-FR" sz="1600" dirty="0"/>
              <a:t>Identification des points de rupture dans le parcours de santé de la personne ;</a:t>
            </a:r>
          </a:p>
          <a:p>
            <a:pPr marL="285750" indent="-285750">
              <a:buFontTx/>
              <a:buChar char="-"/>
            </a:pPr>
            <a:endParaRPr lang="fr-FR" sz="1600" dirty="0"/>
          </a:p>
          <a:p>
            <a:pPr marL="285750" indent="-285750">
              <a:buFontTx/>
              <a:buChar char="-"/>
            </a:pPr>
            <a:r>
              <a:rPr lang="fr-FR" sz="1600" dirty="0"/>
              <a:t>Approche nécessitant de changer les pratiques professionnelles, de repenser les organisations internes et externes aux structures de prise en charge.</a:t>
            </a:r>
          </a:p>
          <a:p>
            <a:pPr marL="285750" indent="-285750">
              <a:buFontTx/>
              <a:buChar char="-"/>
            </a:pPr>
            <a:endParaRPr lang="fr-FR" sz="1600" dirty="0"/>
          </a:p>
          <a:p>
            <a:pPr algn="ctr"/>
            <a:r>
              <a:rPr lang="fr-FR" sz="1600" b="1" dirty="0"/>
              <a:t>Implique une transformation du système de santé</a:t>
            </a:r>
          </a:p>
        </p:txBody>
      </p:sp>
      <p:sp>
        <p:nvSpPr>
          <p:cNvPr id="3" name="ZoneTexte 2"/>
          <p:cNvSpPr txBox="1"/>
          <p:nvPr/>
        </p:nvSpPr>
        <p:spPr>
          <a:xfrm>
            <a:off x="3923928" y="1270501"/>
            <a:ext cx="5112568" cy="369332"/>
          </a:xfrm>
          <a:prstGeom prst="rect">
            <a:avLst/>
          </a:prstGeom>
          <a:noFill/>
        </p:spPr>
        <p:txBody>
          <a:bodyPr wrap="square" rtlCol="0">
            <a:spAutoFit/>
          </a:bodyPr>
          <a:lstStyle/>
          <a:p>
            <a:r>
              <a:rPr lang="fr-FR" b="1" dirty="0"/>
              <a:t>Principales étapes d’un parcours de santé (de vie)</a:t>
            </a:r>
            <a:endParaRPr lang="fr-FR" dirty="0"/>
          </a:p>
        </p:txBody>
      </p:sp>
    </p:spTree>
    <p:extLst>
      <p:ext uri="{BB962C8B-B14F-4D97-AF65-F5344CB8AC3E}">
        <p14:creationId xmlns:p14="http://schemas.microsoft.com/office/powerpoint/2010/main" val="216520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1"/>
          <p:cNvSpPr txBox="1">
            <a:spLocks/>
          </p:cNvSpPr>
          <p:nvPr/>
        </p:nvSpPr>
        <p:spPr>
          <a:xfrm>
            <a:off x="-73024" y="548094"/>
            <a:ext cx="9217024" cy="69269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55600" algn="l">
              <a:defRPr/>
            </a:pPr>
            <a:r>
              <a:rPr lang="fr-FR" sz="2500" b="1" dirty="0">
                <a:solidFill>
                  <a:srgbClr val="92D050"/>
                </a:solidFill>
              </a:rPr>
              <a:t> </a:t>
            </a:r>
            <a:r>
              <a:rPr lang="fr-FR" sz="2800" b="1" dirty="0">
                <a:solidFill>
                  <a:srgbClr val="003399"/>
                </a:solidFill>
              </a:rPr>
              <a:t>Sommaire</a:t>
            </a:r>
          </a:p>
        </p:txBody>
      </p:sp>
      <p:sp>
        <p:nvSpPr>
          <p:cNvPr id="4" name="ZoneTexte 3"/>
          <p:cNvSpPr txBox="1"/>
          <p:nvPr/>
        </p:nvSpPr>
        <p:spPr>
          <a:xfrm>
            <a:off x="935596" y="1484784"/>
            <a:ext cx="7272808" cy="5262979"/>
          </a:xfrm>
          <a:prstGeom prst="rect">
            <a:avLst/>
          </a:prstGeom>
          <a:noFill/>
        </p:spPr>
        <p:txBody>
          <a:bodyPr wrap="square" rtlCol="0">
            <a:spAutoFit/>
          </a:bodyPr>
          <a:lstStyle/>
          <a:p>
            <a:r>
              <a:rPr lang="fr-FR" sz="2400" b="1" dirty="0"/>
              <a:t>Qu’est ce que le projet régional de santé ?</a:t>
            </a:r>
          </a:p>
          <a:p>
            <a:endParaRPr lang="fr-FR" sz="2400" b="1" dirty="0"/>
          </a:p>
          <a:p>
            <a:r>
              <a:rPr lang="fr-FR" sz="2400" b="1" dirty="0"/>
              <a:t>De l’état des lieux régional aux orientations stratégiques</a:t>
            </a:r>
          </a:p>
          <a:p>
            <a:endParaRPr lang="fr-FR" sz="2400" b="1" dirty="0"/>
          </a:p>
          <a:p>
            <a:r>
              <a:rPr lang="fr-FR" sz="2400" b="1" dirty="0"/>
              <a:t>L’importance de l’approche parcours</a:t>
            </a:r>
          </a:p>
          <a:p>
            <a:endParaRPr lang="fr-FR" sz="2400" b="1" dirty="0"/>
          </a:p>
          <a:p>
            <a:r>
              <a:rPr lang="fr-FR" sz="2400" b="1" dirty="0"/>
              <a:t>Les objectifs du schéma régional de santé  : quelques extraits</a:t>
            </a:r>
          </a:p>
          <a:p>
            <a:endParaRPr lang="fr-FR" sz="2400" b="1" dirty="0"/>
          </a:p>
          <a:p>
            <a:r>
              <a:rPr lang="fr-FR" sz="2400" b="1" dirty="0"/>
              <a:t>Une mise en œuvre partenariale : développer les partenariats et la démocratie sanitaire</a:t>
            </a:r>
          </a:p>
          <a:p>
            <a:endParaRPr lang="fr-FR" sz="2400" b="1" dirty="0"/>
          </a:p>
          <a:p>
            <a:endParaRPr lang="fr-FR" sz="2400" b="1" dirty="0"/>
          </a:p>
        </p:txBody>
      </p:sp>
      <p:sp>
        <p:nvSpPr>
          <p:cNvPr id="7" name="Chevron 6"/>
          <p:cNvSpPr/>
          <p:nvPr/>
        </p:nvSpPr>
        <p:spPr>
          <a:xfrm>
            <a:off x="323528" y="1484784"/>
            <a:ext cx="504056" cy="43204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24214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707904" y="3037403"/>
            <a:ext cx="1762728" cy="783193"/>
          </a:xfrm>
          <a:prstGeom prst="rect">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fr-FR"/>
            </a:defPPr>
            <a:lvl1pPr marR="0" indent="0" algn="ctr"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chemeClr val="bg1"/>
                </a:solidFill>
                <a:effectLst/>
                <a:latin typeface="+mj-lt"/>
              </a:defRPr>
            </a:lvl1pPr>
          </a:lstStyle>
          <a:p>
            <a:r>
              <a:rPr lang="fr-FR" dirty="0"/>
              <a:t>PARCOURS </a:t>
            </a:r>
          </a:p>
        </p:txBody>
      </p:sp>
      <p:sp>
        <p:nvSpPr>
          <p:cNvPr id="10" name="ZoneTexte 9"/>
          <p:cNvSpPr txBox="1"/>
          <p:nvPr/>
        </p:nvSpPr>
        <p:spPr>
          <a:xfrm>
            <a:off x="5765265" y="1412776"/>
            <a:ext cx="3346935" cy="1067664"/>
          </a:xfrm>
          <a:prstGeom prst="irregularSeal1">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fr-FR"/>
            </a:defPPr>
            <a:lvl1pPr marR="0" indent="0" algn="ctr" eaLnBrk="0" fontAlgn="base" hangingPunct="0">
              <a:lnSpc>
                <a:spcPct val="100000"/>
              </a:lnSpc>
              <a:spcBef>
                <a:spcPct val="0"/>
              </a:spcBef>
              <a:spcAft>
                <a:spcPct val="0"/>
              </a:spcAft>
              <a:buClrTx/>
              <a:buSzTx/>
              <a:buFontTx/>
              <a:buNone/>
              <a:tabLst/>
              <a:defRPr kumimoji="0" sz="2000" b="1" i="0" u="none" strike="noStrike" cap="none" normalizeH="0" baseline="0">
                <a:ln>
                  <a:noFill/>
                </a:ln>
                <a:solidFill>
                  <a:schemeClr val="bg1"/>
                </a:solidFill>
                <a:effectLst/>
              </a:defRPr>
            </a:lvl1pPr>
          </a:lstStyle>
          <a:p>
            <a:r>
              <a:rPr lang="fr-FR" dirty="0"/>
              <a:t>R</a:t>
            </a:r>
            <a:r>
              <a:rPr lang="fr-FR" dirty="0">
                <a:latin typeface="Calibri"/>
              </a:rPr>
              <a:t>É</a:t>
            </a:r>
            <a:r>
              <a:rPr lang="fr-FR" dirty="0"/>
              <a:t>SULTATS</a:t>
            </a:r>
          </a:p>
        </p:txBody>
      </p:sp>
      <p:cxnSp>
        <p:nvCxnSpPr>
          <p:cNvPr id="15" name="Connecteur droit avec flèche 14"/>
          <p:cNvCxnSpPr/>
          <p:nvPr/>
        </p:nvCxnSpPr>
        <p:spPr bwMode="auto">
          <a:xfrm flipV="1">
            <a:off x="5508104" y="2321946"/>
            <a:ext cx="1152128" cy="1107054"/>
          </a:xfrm>
          <a:prstGeom prst="straightConnector1">
            <a:avLst/>
          </a:prstGeom>
          <a:solidFill>
            <a:schemeClr val="accent1"/>
          </a:solidFill>
          <a:ln w="76200" cap="flat" cmpd="sng" algn="ctr">
            <a:solidFill>
              <a:schemeClr val="accent5">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avec flèche 16"/>
          <p:cNvCxnSpPr/>
          <p:nvPr/>
        </p:nvCxnSpPr>
        <p:spPr bwMode="auto">
          <a:xfrm>
            <a:off x="5508104" y="3445582"/>
            <a:ext cx="995522" cy="415466"/>
          </a:xfrm>
          <a:prstGeom prst="straightConnector1">
            <a:avLst/>
          </a:prstGeom>
          <a:solidFill>
            <a:schemeClr val="accent1"/>
          </a:solidFill>
          <a:ln w="76200" cap="flat" cmpd="sng" algn="ctr">
            <a:solidFill>
              <a:schemeClr val="accent5">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avec flèche 19"/>
          <p:cNvCxnSpPr/>
          <p:nvPr/>
        </p:nvCxnSpPr>
        <p:spPr bwMode="auto">
          <a:xfrm>
            <a:off x="7380312" y="2411080"/>
            <a:ext cx="3841" cy="1057459"/>
          </a:xfrm>
          <a:prstGeom prst="straightConnector1">
            <a:avLst/>
          </a:prstGeom>
          <a:solidFill>
            <a:schemeClr val="accent1"/>
          </a:solidFill>
          <a:ln w="76200" cap="flat" cmpd="sng" algn="ctr">
            <a:solidFill>
              <a:schemeClr val="accent5">
                <a:lumMod val="75000"/>
              </a:schemeClr>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18479" y="3357020"/>
            <a:ext cx="4722073" cy="302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re 1"/>
          <p:cNvSpPr txBox="1">
            <a:spLocks/>
          </p:cNvSpPr>
          <p:nvPr/>
        </p:nvSpPr>
        <p:spPr>
          <a:xfrm>
            <a:off x="500092" y="404664"/>
            <a:ext cx="8424936" cy="864095"/>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Les principaux leviers de transformation du système de santé </a:t>
            </a:r>
          </a:p>
        </p:txBody>
      </p:sp>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2615"/>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539552" y="1340768"/>
            <a:ext cx="3312368" cy="3293209"/>
          </a:xfrm>
          <a:prstGeom prst="rect">
            <a:avLst/>
          </a:prstGeom>
          <a:noFill/>
        </p:spPr>
        <p:txBody>
          <a:bodyPr wrap="square" rtlCol="0">
            <a:spAutoFit/>
          </a:bodyPr>
          <a:lstStyle/>
          <a:p>
            <a:endParaRPr lang="fr-FR" sz="1600" dirty="0"/>
          </a:p>
          <a:p>
            <a:pPr marL="285750" indent="-285750">
              <a:buFont typeface="Arial" panose="020B0604020202020204" pitchFamily="34" charset="0"/>
              <a:buChar char="•"/>
            </a:pPr>
            <a:r>
              <a:rPr lang="fr-FR" sz="1600" dirty="0"/>
              <a:t>Les systèmes d’information ;</a:t>
            </a:r>
          </a:p>
          <a:p>
            <a:pPr marL="285750" indent="-285750">
              <a:buFont typeface="Arial" panose="020B0604020202020204" pitchFamily="34" charset="0"/>
              <a:buChar char="•"/>
            </a:pPr>
            <a:r>
              <a:rPr lang="fr-FR" sz="1600" dirty="0"/>
              <a:t>Le travail collaboratif ;</a:t>
            </a:r>
          </a:p>
          <a:p>
            <a:pPr marL="285750" indent="-285750">
              <a:buFont typeface="Arial" panose="020B0604020202020204" pitchFamily="34" charset="0"/>
              <a:buChar char="•"/>
            </a:pPr>
            <a:r>
              <a:rPr lang="fr-FR" sz="1600" dirty="0"/>
              <a:t>La coordination des professionnels ;</a:t>
            </a:r>
          </a:p>
          <a:p>
            <a:pPr marL="285750" indent="-285750">
              <a:buFont typeface="Arial" panose="020B0604020202020204" pitchFamily="34" charset="0"/>
              <a:buChar char="•"/>
            </a:pPr>
            <a:r>
              <a:rPr lang="fr-FR" sz="1600" dirty="0"/>
              <a:t>Les formations, notamment interprofessionnelles ;</a:t>
            </a:r>
          </a:p>
          <a:p>
            <a:pPr marL="285750" indent="-285750">
              <a:buFont typeface="Arial" panose="020B0604020202020204" pitchFamily="34" charset="0"/>
              <a:buChar char="•"/>
            </a:pPr>
            <a:r>
              <a:rPr lang="fr-FR" sz="1600" dirty="0"/>
              <a:t>La mobilisation institutionnelle, les partenariats ;</a:t>
            </a:r>
          </a:p>
          <a:p>
            <a:pPr marL="285750" indent="-285750">
              <a:buFont typeface="Arial" panose="020B0604020202020204" pitchFamily="34" charset="0"/>
              <a:buChar char="•"/>
            </a:pPr>
            <a:r>
              <a:rPr lang="fr-FR" sz="1600" dirty="0"/>
              <a:t>La gouvernance ;</a:t>
            </a:r>
          </a:p>
          <a:p>
            <a:pPr marL="285750" indent="-285750">
              <a:buFont typeface="Arial" panose="020B0604020202020204" pitchFamily="34" charset="0"/>
              <a:buChar char="•"/>
            </a:pPr>
            <a:r>
              <a:rPr lang="fr-FR" sz="1600" dirty="0"/>
              <a:t>La contractualisation ;</a:t>
            </a:r>
          </a:p>
          <a:p>
            <a:pPr marL="285750" indent="-285750">
              <a:buFont typeface="Arial" panose="020B0604020202020204" pitchFamily="34" charset="0"/>
              <a:buChar char="•"/>
            </a:pPr>
            <a:r>
              <a:rPr lang="fr-FR" sz="1600" dirty="0"/>
              <a:t>L’implication des patients ;</a:t>
            </a:r>
          </a:p>
          <a:p>
            <a:pPr marL="285750" indent="-285750">
              <a:buFont typeface="Arial" panose="020B0604020202020204" pitchFamily="34" charset="0"/>
              <a:buChar char="•"/>
            </a:pPr>
            <a:r>
              <a:rPr lang="fr-FR" sz="1600" dirty="0"/>
              <a:t>L’innovation.</a:t>
            </a:r>
          </a:p>
        </p:txBody>
      </p:sp>
    </p:spTree>
    <p:extLst>
      <p:ext uri="{BB962C8B-B14F-4D97-AF65-F5344CB8AC3E}">
        <p14:creationId xmlns:p14="http://schemas.microsoft.com/office/powerpoint/2010/main" val="3873299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44562"/>
            <a:ext cx="8640960" cy="608174"/>
          </a:xfrm>
        </p:spPr>
        <p:txBody>
          <a:bodyPr/>
          <a:lstStyle/>
          <a:p>
            <a:pPr algn="l"/>
            <a:r>
              <a:rPr lang="fr-FR" sz="2400" b="1" dirty="0">
                <a:solidFill>
                  <a:srgbClr val="003399"/>
                </a:solidFill>
              </a:rPr>
              <a:t>Les parcours du schéma régional de santé 2018-2022</a:t>
            </a:r>
            <a:endParaRPr lang="fr-FR" sz="2400" b="1" dirty="0">
              <a:solidFill>
                <a:srgbClr val="FF0000"/>
              </a:solidFill>
            </a:endParaRPr>
          </a:p>
        </p:txBody>
      </p:sp>
      <p:pic>
        <p:nvPicPr>
          <p:cNvPr id="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21</a:t>
            </a:fld>
            <a:endParaRPr lang="fr-FR" sz="1100" dirty="0">
              <a:latin typeface="Arial" pitchFamily="34" charset="0"/>
              <a:cs typeface="Arial" pitchFamily="34" charset="0"/>
            </a:endParaRPr>
          </a:p>
        </p:txBody>
      </p:sp>
      <p:sp>
        <p:nvSpPr>
          <p:cNvPr id="3" name="AutoShape 5" descr="Résultat de recherche d'images pour &quot;icone qualité de l'ai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Espace réservé du pied de page 4"/>
          <p:cNvSpPr>
            <a:spLocks noGrp="1"/>
          </p:cNvSpPr>
          <p:nvPr>
            <p:ph type="ftr" sz="quarter" idx="4294967295"/>
          </p:nvPr>
        </p:nvSpPr>
        <p:spPr>
          <a:xfrm>
            <a:off x="1403648" y="6356350"/>
            <a:ext cx="74168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 / décembre 2017</a:t>
            </a:r>
          </a:p>
        </p:txBody>
      </p:sp>
      <p:graphicFrame>
        <p:nvGraphicFramePr>
          <p:cNvPr id="4" name="Diagramme 3"/>
          <p:cNvGraphicFramePr/>
          <p:nvPr>
            <p:extLst>
              <p:ext uri="{D42A27DB-BD31-4B8C-83A1-F6EECF244321}">
                <p14:modId xmlns:p14="http://schemas.microsoft.com/office/powerpoint/2010/main" val="3399900115"/>
              </p:ext>
            </p:extLst>
          </p:nvPr>
        </p:nvGraphicFramePr>
        <p:xfrm>
          <a:off x="1043608" y="1268760"/>
          <a:ext cx="708044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086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re 1"/>
          <p:cNvSpPr>
            <a:spLocks noGrp="1"/>
          </p:cNvSpPr>
          <p:nvPr>
            <p:ph type="title"/>
          </p:nvPr>
        </p:nvSpPr>
        <p:spPr>
          <a:xfrm>
            <a:off x="539552" y="1407914"/>
            <a:ext cx="8229600" cy="292894"/>
          </a:xfrm>
        </p:spPr>
        <p:txBody>
          <a:bodyPr/>
          <a:lstStyle/>
          <a:p>
            <a:pPr algn="l"/>
            <a:r>
              <a:rPr lang="fr-FR" altLang="fr-FR" sz="1600" b="1" dirty="0">
                <a:latin typeface="+mn-lt"/>
                <a:ea typeface="+mn-ea"/>
                <a:cs typeface="+mn-cs"/>
              </a:rPr>
              <a:t>Principaux points de rupture</a:t>
            </a:r>
          </a:p>
        </p:txBody>
      </p:sp>
      <p:sp>
        <p:nvSpPr>
          <p:cNvPr id="3" name="Espace réservé du contenu 2"/>
          <p:cNvSpPr>
            <a:spLocks noGrp="1"/>
          </p:cNvSpPr>
          <p:nvPr>
            <p:ph sz="half" idx="1"/>
          </p:nvPr>
        </p:nvSpPr>
        <p:spPr>
          <a:xfrm>
            <a:off x="611187" y="1772816"/>
            <a:ext cx="8569325" cy="4237459"/>
          </a:xfrm>
        </p:spPr>
        <p:txBody>
          <a:bodyPr>
            <a:normAutofit/>
          </a:bodyPr>
          <a:lstStyle/>
          <a:p>
            <a:pPr>
              <a:buFont typeface="Arial" pitchFamily="34" charset="0"/>
              <a:buChar char="•"/>
              <a:defRPr/>
            </a:pPr>
            <a:r>
              <a:rPr lang="fr-FR" sz="1600" dirty="0">
                <a:latin typeface="Arial" panose="020B0604020202020204" pitchFamily="34" charset="0"/>
                <a:cs typeface="Arial" panose="020B0604020202020204" pitchFamily="34" charset="0"/>
              </a:rPr>
              <a:t>L’entrée à l’hôpital ;</a:t>
            </a:r>
          </a:p>
          <a:p>
            <a:pPr>
              <a:buFont typeface="Arial" pitchFamily="34" charset="0"/>
              <a:buChar char="•"/>
              <a:defRPr/>
            </a:pPr>
            <a:r>
              <a:rPr lang="fr-FR" sz="1600" dirty="0">
                <a:latin typeface="Arial" panose="020B0604020202020204" pitchFamily="34" charset="0"/>
                <a:cs typeface="Arial" panose="020B0604020202020204" pitchFamily="34" charset="0"/>
              </a:rPr>
              <a:t>La sortie de l’hôpital ;</a:t>
            </a:r>
          </a:p>
          <a:p>
            <a:pPr>
              <a:buFont typeface="Arial" pitchFamily="34" charset="0"/>
              <a:buChar char="•"/>
              <a:defRPr/>
            </a:pPr>
            <a:r>
              <a:rPr lang="fr-FR" sz="1600" dirty="0">
                <a:latin typeface="Arial" panose="020B0604020202020204" pitchFamily="34" charset="0"/>
                <a:cs typeface="Arial" panose="020B0604020202020204" pitchFamily="34" charset="0"/>
              </a:rPr>
              <a:t>L’absence ou le défaut de coordination des acteurs, des interventions ;</a:t>
            </a:r>
          </a:p>
          <a:p>
            <a:pPr>
              <a:buFont typeface="Arial" pitchFamily="34" charset="0"/>
              <a:buChar char="•"/>
              <a:defRPr/>
            </a:pPr>
            <a:r>
              <a:rPr lang="fr-FR" sz="1600" dirty="0">
                <a:latin typeface="Arial" panose="020B0604020202020204" pitchFamily="34" charset="0"/>
                <a:cs typeface="Arial" panose="020B0604020202020204" pitchFamily="34" charset="0"/>
              </a:rPr>
              <a:t>Les manques dans le suivi des accompagnements et des prises en charge ;</a:t>
            </a:r>
          </a:p>
          <a:p>
            <a:pPr>
              <a:buFont typeface="Arial" pitchFamily="34" charset="0"/>
              <a:buChar char="•"/>
              <a:defRPr/>
            </a:pPr>
            <a:r>
              <a:rPr lang="fr-FR" sz="1600" dirty="0">
                <a:latin typeface="Arial" panose="020B0604020202020204" pitchFamily="34" charset="0"/>
                <a:cs typeface="Arial" panose="020B0604020202020204" pitchFamily="34" charset="0"/>
              </a:rPr>
              <a:t>L’absence d’aidant, la fatigue de l’aidant.</a:t>
            </a:r>
          </a:p>
          <a:p>
            <a:pPr>
              <a:buFont typeface="Arial" pitchFamily="34" charset="0"/>
              <a:buChar char="•"/>
              <a:defRPr/>
            </a:pPr>
            <a:endParaRPr lang="fr-FR" dirty="0">
              <a:latin typeface="Arial" panose="020B0604020202020204" pitchFamily="34" charset="0"/>
              <a:cs typeface="Arial" panose="020B0604020202020204" pitchFamily="34" charset="0"/>
            </a:endParaRPr>
          </a:p>
          <a:p>
            <a:pPr>
              <a:buFont typeface="Arial" pitchFamily="34" charset="0"/>
              <a:buChar char="•"/>
              <a:defRPr/>
            </a:pPr>
            <a:r>
              <a:rPr lang="fr-FR" sz="2000" i="1" dirty="0">
                <a:solidFill>
                  <a:srgbClr val="0070C0"/>
                </a:solidFill>
                <a:latin typeface="Arial" panose="020B0604020202020204" pitchFamily="34" charset="0"/>
                <a:cs typeface="Arial" panose="020B0604020202020204" pitchFamily="34" charset="0"/>
              </a:rPr>
              <a:t>Le défaut de ciblage des actions de prévention ;</a:t>
            </a:r>
          </a:p>
          <a:p>
            <a:pPr>
              <a:buFont typeface="Arial" pitchFamily="34" charset="0"/>
              <a:buChar char="•"/>
              <a:defRPr/>
            </a:pPr>
            <a:r>
              <a:rPr lang="fr-FR" sz="2000" i="1" dirty="0">
                <a:solidFill>
                  <a:srgbClr val="0070C0"/>
                </a:solidFill>
                <a:latin typeface="Arial" panose="020B0604020202020204" pitchFamily="34" charset="0"/>
                <a:cs typeface="Arial" panose="020B0604020202020204" pitchFamily="34" charset="0"/>
              </a:rPr>
              <a:t>Le manque de lisibilité des dispositifs existants.</a:t>
            </a:r>
          </a:p>
          <a:p>
            <a:pPr marL="0" indent="0">
              <a:buFont typeface="Arial" pitchFamily="34" charset="0"/>
              <a:buNone/>
              <a:defRPr/>
            </a:pPr>
            <a:endParaRPr lang="fr-FR" dirty="0">
              <a:latin typeface="Arial" panose="020B0604020202020204" pitchFamily="34" charset="0"/>
              <a:cs typeface="Arial" panose="020B0604020202020204" pitchFamily="34" charset="0"/>
            </a:endParaRPr>
          </a:p>
        </p:txBody>
      </p:sp>
      <p:sp>
        <p:nvSpPr>
          <p:cNvPr id="6" name="Titre 1"/>
          <p:cNvSpPr txBox="1">
            <a:spLocks/>
          </p:cNvSpPr>
          <p:nvPr/>
        </p:nvSpPr>
        <p:spPr>
          <a:xfrm>
            <a:off x="500092" y="404664"/>
            <a:ext cx="8424936" cy="864095"/>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Nos objectifs de l’avant-projet de schéma régional de santé, le « Parcours Personnes âgées »</a:t>
            </a:r>
          </a:p>
        </p:txBody>
      </p:sp>
      <p:sp>
        <p:nvSpPr>
          <p:cNvPr id="9" name="Espace réservé du numéro de diapositive 6"/>
          <p:cNvSpPr txBox="1">
            <a:spLocks/>
          </p:cNvSpPr>
          <p:nvPr/>
        </p:nvSpPr>
        <p:spPr>
          <a:xfrm>
            <a:off x="8460432" y="6461030"/>
            <a:ext cx="63356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22</a:t>
            </a:fld>
            <a:endParaRPr lang="fr-FR" sz="1100" dirty="0">
              <a:latin typeface="Arial" pitchFamily="34" charset="0"/>
              <a:cs typeface="Arial"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2615"/>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14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re 1"/>
          <p:cNvSpPr>
            <a:spLocks noGrp="1"/>
          </p:cNvSpPr>
          <p:nvPr>
            <p:ph type="title"/>
          </p:nvPr>
        </p:nvSpPr>
        <p:spPr>
          <a:xfrm>
            <a:off x="539552" y="1407914"/>
            <a:ext cx="8229600" cy="580926"/>
          </a:xfrm>
        </p:spPr>
        <p:txBody>
          <a:bodyPr/>
          <a:lstStyle/>
          <a:p>
            <a:pPr algn="l"/>
            <a:r>
              <a:rPr lang="fr-FR" altLang="fr-FR" sz="1600" b="1" dirty="0">
                <a:solidFill>
                  <a:srgbClr val="0070C0"/>
                </a:solidFill>
                <a:latin typeface="Arial" charset="0"/>
                <a:cs typeface="Arial" charset="0"/>
              </a:rPr>
              <a:t>Objectif à 5 ans </a:t>
            </a:r>
            <a:r>
              <a:rPr lang="fr-FR" altLang="fr-FR" sz="1600" b="1" dirty="0">
                <a:latin typeface="Arial" charset="0"/>
                <a:cs typeface="Arial" charset="0"/>
              </a:rPr>
              <a:t>: </a:t>
            </a:r>
            <a:r>
              <a:rPr lang="fr-FR" sz="1600" b="1" dirty="0">
                <a:latin typeface="Arial" charset="0"/>
                <a:cs typeface="Arial" charset="0"/>
              </a:rPr>
              <a:t>Diminuer de 5 % le nombre de ré-hospitalisations non programmées dans les 30 jours des PA de plus de 75 ans</a:t>
            </a:r>
            <a:br>
              <a:rPr lang="fr-FR" altLang="fr-FR" sz="1600" b="1" dirty="0">
                <a:latin typeface="Arial" charset="0"/>
                <a:cs typeface="Arial" charset="0"/>
              </a:rPr>
            </a:br>
            <a:br>
              <a:rPr lang="fr-FR" altLang="fr-FR" sz="1600" b="1" dirty="0">
                <a:latin typeface="Arial" charset="0"/>
                <a:cs typeface="Arial" charset="0"/>
              </a:rPr>
            </a:br>
            <a:r>
              <a:rPr lang="fr-FR" altLang="fr-FR" sz="1600" b="1" dirty="0">
                <a:solidFill>
                  <a:srgbClr val="0070C0"/>
                </a:solidFill>
                <a:latin typeface="Arial" charset="0"/>
                <a:cs typeface="Arial" charset="0"/>
              </a:rPr>
              <a:t>Étape du parcours :		</a:t>
            </a:r>
            <a:r>
              <a:rPr lang="fr-FR" sz="1600" dirty="0">
                <a:latin typeface="Arial" panose="020B0604020202020204" pitchFamily="34" charset="0"/>
                <a:cs typeface="Arial" panose="020B0604020202020204" pitchFamily="34" charset="0"/>
              </a:rPr>
              <a:t>repérer les risques de ré-hospitalisation</a:t>
            </a:r>
            <a:br>
              <a:rPr lang="fr-FR" sz="1600" dirty="0">
                <a:latin typeface="Arial" panose="020B0604020202020204" pitchFamily="34" charset="0"/>
                <a:cs typeface="Arial" panose="020B0604020202020204" pitchFamily="34" charset="0"/>
              </a:rPr>
            </a:br>
            <a:br>
              <a:rPr lang="fr-FR" sz="1600" dirty="0"/>
            </a:br>
            <a:endParaRPr lang="fr-FR" altLang="fr-FR" sz="1600" b="1" dirty="0">
              <a:solidFill>
                <a:srgbClr val="0070C0"/>
              </a:solidFill>
              <a:latin typeface="Arial" charset="0"/>
              <a:cs typeface="Arial" charset="0"/>
            </a:endParaRPr>
          </a:p>
        </p:txBody>
      </p:sp>
      <p:sp>
        <p:nvSpPr>
          <p:cNvPr id="3" name="Espace réservé du contenu 2"/>
          <p:cNvSpPr>
            <a:spLocks noGrp="1"/>
          </p:cNvSpPr>
          <p:nvPr>
            <p:ph sz="half" idx="1"/>
          </p:nvPr>
        </p:nvSpPr>
        <p:spPr>
          <a:xfrm>
            <a:off x="539552" y="2780928"/>
            <a:ext cx="8166025" cy="3528392"/>
          </a:xfrm>
        </p:spPr>
        <p:txBody>
          <a:bodyPr>
            <a:normAutofit fontScale="92500" lnSpcReduction="10000"/>
          </a:bodyPr>
          <a:lstStyle/>
          <a:p>
            <a:pPr marL="0" indent="0">
              <a:buNone/>
              <a:defRPr/>
            </a:pPr>
            <a:r>
              <a:rPr lang="fr-FR" sz="1900" b="1" dirty="0">
                <a:solidFill>
                  <a:srgbClr val="0070C0"/>
                </a:solidFill>
                <a:latin typeface="Arial" panose="020B0604020202020204" pitchFamily="34" charset="0"/>
                <a:cs typeface="Arial" panose="020B0604020202020204" pitchFamily="34" charset="0"/>
              </a:rPr>
              <a:t>Leviers de transformation du système de santé pour répondre à l’objectif</a:t>
            </a:r>
            <a:endParaRPr lang="fr-FR" altLang="fr-FR" sz="1900" b="1" dirty="0">
              <a:solidFill>
                <a:srgbClr val="0070C0"/>
              </a:solidFill>
              <a:latin typeface="Arial" panose="020B0604020202020204" pitchFamily="34" charset="0"/>
              <a:cs typeface="Arial" panose="020B0604020202020204" pitchFamily="34" charset="0"/>
            </a:endParaRPr>
          </a:p>
          <a:p>
            <a:pPr marL="0" indent="0">
              <a:buNone/>
            </a:pPr>
            <a:r>
              <a:rPr lang="fr-FR" altLang="fr-FR" sz="1700" i="1" dirty="0">
                <a:latin typeface="Arial" charset="0"/>
                <a:cs typeface="Arial" charset="0"/>
              </a:rPr>
              <a:t>La coordination des acteurs</a:t>
            </a:r>
          </a:p>
          <a:p>
            <a:pPr>
              <a:defRPr/>
            </a:pPr>
            <a:r>
              <a:rPr lang="fr-FR" sz="1700" b="1" dirty="0">
                <a:latin typeface="Arial" charset="0"/>
                <a:cs typeface="Arial" charset="0"/>
              </a:rPr>
              <a:t>Préparer la sortie</a:t>
            </a:r>
          </a:p>
          <a:p>
            <a:pPr marL="742950" lvl="2" indent="-342900">
              <a:defRPr/>
            </a:pPr>
            <a:r>
              <a:rPr lang="fr-FR" sz="1700" dirty="0">
                <a:latin typeface="Arial" charset="0"/>
                <a:cs typeface="Arial" charset="0"/>
              </a:rPr>
              <a:t>Amorcer les éléments pour assurer une sortie dans de bonnes conditions (activation des prises en charge médico-sociales, intérêt de la conciliation médicamenteuse…) ;</a:t>
            </a:r>
          </a:p>
          <a:p>
            <a:pPr marL="742950" lvl="2" indent="-342900">
              <a:defRPr/>
            </a:pPr>
            <a:r>
              <a:rPr lang="fr-FR" sz="1700" dirty="0">
                <a:latin typeface="Arial" charset="0"/>
                <a:cs typeface="Arial" charset="0"/>
              </a:rPr>
              <a:t>Coordonner la sortie (recommandations HAS / Sortie à discuter en pluridisciplinarité / dispositif PRADO …).</a:t>
            </a:r>
            <a:endParaRPr lang="fr-FR" altLang="fr-FR" sz="1700" i="1" dirty="0">
              <a:latin typeface="Arial" charset="0"/>
              <a:cs typeface="Arial" charset="0"/>
            </a:endParaRPr>
          </a:p>
          <a:p>
            <a:pPr marL="0" indent="0">
              <a:buNone/>
            </a:pPr>
            <a:r>
              <a:rPr lang="fr-FR" altLang="fr-FR" sz="1700" i="1" dirty="0">
                <a:latin typeface="Arial" charset="0"/>
                <a:cs typeface="Arial" charset="0"/>
              </a:rPr>
              <a:t>Les systèmes d’information</a:t>
            </a:r>
          </a:p>
          <a:p>
            <a:pPr marL="342900" lvl="2" indent="-342900">
              <a:defRPr/>
            </a:pPr>
            <a:r>
              <a:rPr lang="fr-FR" sz="1700" b="1" dirty="0">
                <a:latin typeface="Arial" charset="0"/>
                <a:cs typeface="Arial" charset="0"/>
              </a:rPr>
              <a:t>Partager des systèmes d’information </a:t>
            </a:r>
            <a:r>
              <a:rPr lang="fr-FR" sz="1700" dirty="0">
                <a:latin typeface="Arial" charset="0"/>
                <a:cs typeface="Arial" charset="0"/>
              </a:rPr>
              <a:t>entre l’hôpital et la médecine de ville.</a:t>
            </a:r>
          </a:p>
          <a:p>
            <a:pPr marL="0" lvl="2" indent="0">
              <a:buNone/>
              <a:defRPr/>
            </a:pPr>
            <a:r>
              <a:rPr lang="fr-FR" sz="1700" i="1" dirty="0">
                <a:latin typeface="Arial" charset="0"/>
                <a:cs typeface="Arial" charset="0"/>
              </a:rPr>
              <a:t>La gouvernance</a:t>
            </a:r>
          </a:p>
          <a:p>
            <a:pPr marL="342900" lvl="2" indent="-342900">
              <a:defRPr/>
            </a:pPr>
            <a:r>
              <a:rPr lang="fr-FR" sz="1700" b="1" dirty="0">
                <a:latin typeface="Arial" charset="0"/>
                <a:cs typeface="Arial" charset="0"/>
              </a:rPr>
              <a:t>Être incitatif </a:t>
            </a:r>
            <a:r>
              <a:rPr lang="fr-FR" sz="1700" dirty="0">
                <a:latin typeface="Arial" charset="0"/>
                <a:cs typeface="Arial" charset="0"/>
              </a:rPr>
              <a:t>au niveau des établissements de santé : processus de sortie, cartographie des risques.</a:t>
            </a:r>
          </a:p>
          <a:p>
            <a:pPr marL="742950" lvl="2" indent="-342900">
              <a:defRPr/>
            </a:pPr>
            <a:endParaRPr lang="fr-FR" sz="1900" dirty="0">
              <a:latin typeface="Arial" charset="0"/>
              <a:cs typeface="Arial" charset="0"/>
            </a:endParaRPr>
          </a:p>
          <a:p>
            <a:pPr marL="0" indent="0">
              <a:buNone/>
              <a:defRPr/>
            </a:pPr>
            <a:endParaRPr lang="fr-FR" dirty="0">
              <a:latin typeface="Arial" panose="020B0604020202020204" pitchFamily="34" charset="0"/>
              <a:cs typeface="Arial" panose="020B0604020202020204" pitchFamily="34" charset="0"/>
            </a:endParaRPr>
          </a:p>
          <a:p>
            <a:pPr marL="0" indent="0">
              <a:buFont typeface="Arial" pitchFamily="34" charset="0"/>
              <a:buNone/>
              <a:defRPr/>
            </a:pPr>
            <a:endParaRPr lang="fr-FR" dirty="0">
              <a:latin typeface="Arial" panose="020B0604020202020204" pitchFamily="34" charset="0"/>
              <a:cs typeface="Arial" panose="020B0604020202020204" pitchFamily="34" charset="0"/>
            </a:endParaRPr>
          </a:p>
        </p:txBody>
      </p:sp>
      <p:sp>
        <p:nvSpPr>
          <p:cNvPr id="6" name="Titre 1"/>
          <p:cNvSpPr txBox="1">
            <a:spLocks/>
          </p:cNvSpPr>
          <p:nvPr/>
        </p:nvSpPr>
        <p:spPr>
          <a:xfrm>
            <a:off x="500092" y="404664"/>
            <a:ext cx="8424936" cy="864095"/>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Nos objectifs de l’avant-projet de schéma régional de santé, le « Parcours Personnes âgées »</a:t>
            </a:r>
          </a:p>
        </p:txBody>
      </p:sp>
      <p:sp>
        <p:nvSpPr>
          <p:cNvPr id="9" name="Espace réservé du numéro de diapositive 6"/>
          <p:cNvSpPr txBox="1">
            <a:spLocks/>
          </p:cNvSpPr>
          <p:nvPr/>
        </p:nvSpPr>
        <p:spPr>
          <a:xfrm>
            <a:off x="8460432" y="6461030"/>
            <a:ext cx="63356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23</a:t>
            </a:fld>
            <a:endParaRPr lang="fr-FR" sz="1100" dirty="0">
              <a:latin typeface="Arial" pitchFamily="34" charset="0"/>
              <a:cs typeface="Arial"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2615"/>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e 13"/>
          <p:cNvGrpSpPr/>
          <p:nvPr/>
        </p:nvGrpSpPr>
        <p:grpSpPr>
          <a:xfrm>
            <a:off x="2627784" y="1988840"/>
            <a:ext cx="1577002" cy="685723"/>
            <a:chOff x="6888347" y="1802427"/>
            <a:chExt cx="1577002" cy="685723"/>
          </a:xfrm>
        </p:grpSpPr>
        <p:sp>
          <p:nvSpPr>
            <p:cNvPr id="15" name="Ellipse 14"/>
            <p:cNvSpPr/>
            <p:nvPr/>
          </p:nvSpPr>
          <p:spPr>
            <a:xfrm>
              <a:off x="6888347" y="1802427"/>
              <a:ext cx="1577002" cy="685723"/>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Ellipse 4"/>
            <p:cNvSpPr/>
            <p:nvPr/>
          </p:nvSpPr>
          <p:spPr>
            <a:xfrm>
              <a:off x="7119294" y="1902849"/>
              <a:ext cx="1115108" cy="484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Repérer dépister</a:t>
              </a:r>
            </a:p>
          </p:txBody>
        </p:sp>
      </p:grpSp>
    </p:spTree>
    <p:extLst>
      <p:ext uri="{BB962C8B-B14F-4D97-AF65-F5344CB8AC3E}">
        <p14:creationId xmlns:p14="http://schemas.microsoft.com/office/powerpoint/2010/main" val="2258015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1"/>
          <p:cNvSpPr txBox="1">
            <a:spLocks/>
          </p:cNvSpPr>
          <p:nvPr/>
        </p:nvSpPr>
        <p:spPr>
          <a:xfrm>
            <a:off x="-73024" y="548094"/>
            <a:ext cx="9217024" cy="69269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55600" algn="l">
              <a:defRPr/>
            </a:pPr>
            <a:r>
              <a:rPr lang="fr-FR" sz="2500" b="1" dirty="0">
                <a:solidFill>
                  <a:srgbClr val="92D050"/>
                </a:solidFill>
              </a:rPr>
              <a:t> </a:t>
            </a:r>
            <a:r>
              <a:rPr lang="fr-FR" sz="2800" b="1" dirty="0">
                <a:solidFill>
                  <a:srgbClr val="003399"/>
                </a:solidFill>
              </a:rPr>
              <a:t>Sommaire</a:t>
            </a:r>
          </a:p>
        </p:txBody>
      </p:sp>
      <p:sp>
        <p:nvSpPr>
          <p:cNvPr id="4" name="ZoneTexte 3"/>
          <p:cNvSpPr txBox="1"/>
          <p:nvPr/>
        </p:nvSpPr>
        <p:spPr>
          <a:xfrm>
            <a:off x="935596" y="1484784"/>
            <a:ext cx="7884876" cy="4154984"/>
          </a:xfrm>
          <a:prstGeom prst="rect">
            <a:avLst/>
          </a:prstGeom>
          <a:noFill/>
        </p:spPr>
        <p:txBody>
          <a:bodyPr wrap="square" rtlCol="0">
            <a:spAutoFit/>
          </a:bodyPr>
          <a:lstStyle/>
          <a:p>
            <a:r>
              <a:rPr lang="fr-FR" sz="2400" b="1" dirty="0"/>
              <a:t>Qu’est ce que le projet régional de santé ?</a:t>
            </a:r>
          </a:p>
          <a:p>
            <a:endParaRPr lang="fr-FR" sz="2400" b="1" dirty="0"/>
          </a:p>
          <a:p>
            <a:r>
              <a:rPr lang="fr-FR" sz="2400" b="1" dirty="0"/>
              <a:t>De l’état des lieux régional aux orientations stratégiques</a:t>
            </a:r>
          </a:p>
          <a:p>
            <a:endParaRPr lang="fr-FR" sz="2400" b="1" dirty="0"/>
          </a:p>
          <a:p>
            <a:r>
              <a:rPr lang="fr-FR" sz="2400" b="1" dirty="0"/>
              <a:t>L’importance de l’approche parcours</a:t>
            </a:r>
          </a:p>
          <a:p>
            <a:endParaRPr lang="fr-FR" sz="2400" b="1" dirty="0"/>
          </a:p>
          <a:p>
            <a:r>
              <a:rPr lang="fr-FR" sz="2400" b="1" dirty="0"/>
              <a:t>Les objectifs du schéma régional de santé  : quelques extraits</a:t>
            </a:r>
          </a:p>
          <a:p>
            <a:endParaRPr lang="fr-FR" sz="2400" b="1" dirty="0"/>
          </a:p>
          <a:p>
            <a:r>
              <a:rPr lang="fr-FR" sz="2400" b="1" dirty="0"/>
              <a:t>Une mise en œuvre partenariale : développer les partenariats et la démocratie sanitaire</a:t>
            </a:r>
          </a:p>
          <a:p>
            <a:endParaRPr lang="fr-FR" sz="2400" b="1" dirty="0"/>
          </a:p>
        </p:txBody>
      </p:sp>
      <p:sp>
        <p:nvSpPr>
          <p:cNvPr id="6" name="Chevron 5"/>
          <p:cNvSpPr/>
          <p:nvPr/>
        </p:nvSpPr>
        <p:spPr>
          <a:xfrm>
            <a:off x="323528" y="3717032"/>
            <a:ext cx="504056" cy="43204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478731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25</a:t>
            </a:fld>
            <a:endParaRPr lang="fr-FR" sz="1100" dirty="0">
              <a:latin typeface="Arial" pitchFamily="34" charset="0"/>
              <a:cs typeface="Arial" pitchFamily="34"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2615"/>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me 2"/>
          <p:cNvGraphicFramePr/>
          <p:nvPr>
            <p:extLst>
              <p:ext uri="{D42A27DB-BD31-4B8C-83A1-F6EECF244321}">
                <p14:modId xmlns:p14="http://schemas.microsoft.com/office/powerpoint/2010/main" val="1667855122"/>
              </p:ext>
            </p:extLst>
          </p:nvPr>
        </p:nvGraphicFramePr>
        <p:xfrm>
          <a:off x="307993" y="1700807"/>
          <a:ext cx="4791988" cy="5184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Arrondir un rectangle avec un coin diagonal 17"/>
          <p:cNvSpPr/>
          <p:nvPr/>
        </p:nvSpPr>
        <p:spPr>
          <a:xfrm>
            <a:off x="755576" y="1268761"/>
            <a:ext cx="3960439" cy="432047"/>
          </a:xfrm>
          <a:prstGeom prst="round2DiagRect">
            <a:avLst/>
          </a:prstGeom>
          <a:ln w="25400">
            <a:solidFill>
              <a:srgbClr val="99CC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rgbClr val="003399"/>
                </a:solidFill>
                <a:latin typeface="Segoe UI Semibold" panose="020B0702040204020203" pitchFamily="34" charset="0"/>
              </a:rPr>
              <a:t>Nos priorités : 7 leviers stratégiques</a:t>
            </a:r>
          </a:p>
        </p:txBody>
      </p:sp>
      <p:graphicFrame>
        <p:nvGraphicFramePr>
          <p:cNvPr id="19" name="Diagramme 18"/>
          <p:cNvGraphicFramePr/>
          <p:nvPr>
            <p:extLst>
              <p:ext uri="{D42A27DB-BD31-4B8C-83A1-F6EECF244321}">
                <p14:modId xmlns:p14="http://schemas.microsoft.com/office/powerpoint/2010/main" val="642010603"/>
              </p:ext>
            </p:extLst>
          </p:nvPr>
        </p:nvGraphicFramePr>
        <p:xfrm>
          <a:off x="5364088" y="1700808"/>
          <a:ext cx="3567852" cy="46085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0" name="Arrondir un rectangle avec un coin diagonal 19"/>
          <p:cNvSpPr/>
          <p:nvPr/>
        </p:nvSpPr>
        <p:spPr>
          <a:xfrm>
            <a:off x="6012160" y="1268761"/>
            <a:ext cx="2592288" cy="432047"/>
          </a:xfrm>
          <a:prstGeom prst="round2DiagRect">
            <a:avLst/>
          </a:prstGeom>
          <a:ln w="25400">
            <a:solidFill>
              <a:srgbClr val="99CC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rgbClr val="003399"/>
                </a:solidFill>
                <a:latin typeface="Segoe UI Semibold" panose="020B0702040204020203" pitchFamily="34" charset="0"/>
              </a:rPr>
              <a:t>Organisation de l’offre</a:t>
            </a:r>
          </a:p>
        </p:txBody>
      </p:sp>
      <p:sp>
        <p:nvSpPr>
          <p:cNvPr id="17" name="Titre 1"/>
          <p:cNvSpPr txBox="1">
            <a:spLocks/>
          </p:cNvSpPr>
          <p:nvPr/>
        </p:nvSpPr>
        <p:spPr>
          <a:xfrm>
            <a:off x="251520" y="264896"/>
            <a:ext cx="8643908" cy="864095"/>
          </a:xfrm>
          <a:prstGeom prst="rect">
            <a:avLst/>
          </a:prstGeom>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Notre avant-projet de cadre d’orientation stratégique </a:t>
            </a:r>
          </a:p>
        </p:txBody>
      </p:sp>
    </p:spTree>
    <p:extLst>
      <p:ext uri="{BB962C8B-B14F-4D97-AF65-F5344CB8AC3E}">
        <p14:creationId xmlns:p14="http://schemas.microsoft.com/office/powerpoint/2010/main" val="3963200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26038" y="269509"/>
            <a:ext cx="8424936" cy="864095"/>
          </a:xfrm>
          <a:prstGeom prst="rect">
            <a:avLst/>
          </a:prstGeom>
        </p:spPr>
        <p:txBody>
          <a:bodyPr vert="horz"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Nos objectifs de l’avant-projet de schéma régional de santé, une mise en œuvre opérationnelle de notre stratégie - </a:t>
            </a:r>
            <a:r>
              <a:rPr lang="fr-FR" sz="3200" b="1" dirty="0">
                <a:solidFill>
                  <a:srgbClr val="FF0000"/>
                </a:solidFill>
                <a:latin typeface="+mj-lt"/>
                <a:ea typeface="+mj-ea"/>
                <a:cs typeface="+mj-cs"/>
              </a:rPr>
              <a:t>EXTRAIT</a:t>
            </a:r>
          </a:p>
        </p:txBody>
      </p:sp>
      <p:sp>
        <p:nvSpPr>
          <p:cNvPr id="7"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26</a:t>
            </a:fld>
            <a:endParaRPr lang="fr-FR" sz="1100" dirty="0">
              <a:latin typeface="Arial" pitchFamily="34" charset="0"/>
              <a:cs typeface="Arial" pitchFamily="34"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0"/>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me 8"/>
          <p:cNvGraphicFramePr/>
          <p:nvPr>
            <p:extLst>
              <p:ext uri="{D42A27DB-BD31-4B8C-83A1-F6EECF244321}">
                <p14:modId xmlns:p14="http://schemas.microsoft.com/office/powerpoint/2010/main" val="320699507"/>
              </p:ext>
            </p:extLst>
          </p:nvPr>
        </p:nvGraphicFramePr>
        <p:xfrm>
          <a:off x="421482" y="908720"/>
          <a:ext cx="8529492" cy="5904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Espace réservé du numéro de diapositive 6"/>
          <p:cNvSpPr txBox="1">
            <a:spLocks/>
          </p:cNvSpPr>
          <p:nvPr/>
        </p:nvSpPr>
        <p:spPr>
          <a:xfrm>
            <a:off x="8460432" y="6461030"/>
            <a:ext cx="63356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26</a:t>
            </a:fld>
            <a:endParaRPr lang="fr-FR" sz="1100" dirty="0">
              <a:latin typeface="Arial" pitchFamily="34" charset="0"/>
              <a:cs typeface="Arial" pitchFamily="34" charset="0"/>
            </a:endParaRPr>
          </a:p>
        </p:txBody>
      </p:sp>
      <p:sp>
        <p:nvSpPr>
          <p:cNvPr id="13" name="Espace réservé du numéro de diapositive 6"/>
          <p:cNvSpPr txBox="1">
            <a:spLocks/>
          </p:cNvSpPr>
          <p:nvPr/>
        </p:nvSpPr>
        <p:spPr>
          <a:xfrm>
            <a:off x="8460432" y="6461030"/>
            <a:ext cx="63356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26</a:t>
            </a:fld>
            <a:endParaRPr lang="fr-FR" sz="1100" dirty="0">
              <a:latin typeface="Arial" pitchFamily="34" charset="0"/>
              <a:cs typeface="Arial" pitchFamily="34" charset="0"/>
            </a:endParaRPr>
          </a:p>
        </p:txBody>
      </p:sp>
      <p:sp>
        <p:nvSpPr>
          <p:cNvPr id="12" name="Espace réservé du pied de page 4"/>
          <p:cNvSpPr>
            <a:spLocks noGrp="1"/>
          </p:cNvSpPr>
          <p:nvPr>
            <p:ph type="ftr" sz="quarter" idx="4294967295"/>
          </p:nvPr>
        </p:nvSpPr>
        <p:spPr>
          <a:xfrm>
            <a:off x="1331640" y="6520259"/>
            <a:ext cx="74168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 / décembre 2017</a:t>
            </a:r>
          </a:p>
        </p:txBody>
      </p:sp>
    </p:spTree>
    <p:extLst>
      <p:ext uri="{BB962C8B-B14F-4D97-AF65-F5344CB8AC3E}">
        <p14:creationId xmlns:p14="http://schemas.microsoft.com/office/powerpoint/2010/main" val="3606918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27</a:t>
            </a:fld>
            <a:endParaRPr lang="fr-FR" sz="1100" dirty="0">
              <a:latin typeface="Arial" pitchFamily="34" charset="0"/>
              <a:cs typeface="Arial" pitchFamily="34"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0"/>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me 8"/>
          <p:cNvGraphicFramePr/>
          <p:nvPr>
            <p:extLst>
              <p:ext uri="{D42A27DB-BD31-4B8C-83A1-F6EECF244321}">
                <p14:modId xmlns:p14="http://schemas.microsoft.com/office/powerpoint/2010/main" val="2618687907"/>
              </p:ext>
            </p:extLst>
          </p:nvPr>
        </p:nvGraphicFramePr>
        <p:xfrm>
          <a:off x="421482" y="1124744"/>
          <a:ext cx="8529492" cy="5904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re 1"/>
          <p:cNvSpPr txBox="1">
            <a:spLocks/>
          </p:cNvSpPr>
          <p:nvPr/>
        </p:nvSpPr>
        <p:spPr>
          <a:xfrm>
            <a:off x="526038" y="332657"/>
            <a:ext cx="8424936" cy="864095"/>
          </a:xfrm>
          <a:prstGeom prst="rect">
            <a:avLst/>
          </a:prstGeom>
        </p:spPr>
        <p:txBody>
          <a:bodyPr vert="horz"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Nos objectifs de l’avant-projet de schéma régional de santé, une mise en œuvre opérationnelle de notre stratégie - </a:t>
            </a:r>
            <a:r>
              <a:rPr lang="fr-FR" sz="3200" b="1" dirty="0">
                <a:solidFill>
                  <a:srgbClr val="FF0000"/>
                </a:solidFill>
                <a:latin typeface="+mj-lt"/>
                <a:ea typeface="+mj-ea"/>
                <a:cs typeface="+mj-cs"/>
              </a:rPr>
              <a:t>EXTRAIT</a:t>
            </a:r>
          </a:p>
        </p:txBody>
      </p:sp>
      <p:sp>
        <p:nvSpPr>
          <p:cNvPr id="10" name="Espace réservé du pied de page 4"/>
          <p:cNvSpPr>
            <a:spLocks noGrp="1"/>
          </p:cNvSpPr>
          <p:nvPr>
            <p:ph type="ftr" sz="quarter" idx="4294967295"/>
          </p:nvPr>
        </p:nvSpPr>
        <p:spPr>
          <a:xfrm>
            <a:off x="1403648" y="6356350"/>
            <a:ext cx="74168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 / décembre 2017</a:t>
            </a:r>
          </a:p>
        </p:txBody>
      </p:sp>
    </p:spTree>
    <p:extLst>
      <p:ext uri="{BB962C8B-B14F-4D97-AF65-F5344CB8AC3E}">
        <p14:creationId xmlns:p14="http://schemas.microsoft.com/office/powerpoint/2010/main" val="504285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28</a:t>
            </a:fld>
            <a:endParaRPr lang="fr-FR" sz="1100" dirty="0">
              <a:latin typeface="Arial" pitchFamily="34" charset="0"/>
              <a:cs typeface="Arial" pitchFamily="34"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0"/>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me 8"/>
          <p:cNvGraphicFramePr/>
          <p:nvPr>
            <p:extLst>
              <p:ext uri="{D42A27DB-BD31-4B8C-83A1-F6EECF244321}">
                <p14:modId xmlns:p14="http://schemas.microsoft.com/office/powerpoint/2010/main" val="371463990"/>
              </p:ext>
            </p:extLst>
          </p:nvPr>
        </p:nvGraphicFramePr>
        <p:xfrm>
          <a:off x="400863" y="1196752"/>
          <a:ext cx="8529492"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Espace réservé du numéro de diapositive 6"/>
          <p:cNvSpPr txBox="1">
            <a:spLocks/>
          </p:cNvSpPr>
          <p:nvPr/>
        </p:nvSpPr>
        <p:spPr>
          <a:xfrm>
            <a:off x="8460432" y="6461030"/>
            <a:ext cx="63356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28</a:t>
            </a:fld>
            <a:endParaRPr lang="fr-FR" sz="1100" dirty="0">
              <a:latin typeface="Arial" pitchFamily="34" charset="0"/>
              <a:cs typeface="Arial" pitchFamily="34" charset="0"/>
            </a:endParaRPr>
          </a:p>
        </p:txBody>
      </p:sp>
      <p:sp>
        <p:nvSpPr>
          <p:cNvPr id="13" name="Espace réservé du numéro de diapositive 6"/>
          <p:cNvSpPr txBox="1">
            <a:spLocks/>
          </p:cNvSpPr>
          <p:nvPr/>
        </p:nvSpPr>
        <p:spPr>
          <a:xfrm>
            <a:off x="8460432" y="6461030"/>
            <a:ext cx="63356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28</a:t>
            </a:fld>
            <a:endParaRPr lang="fr-FR" sz="1100" dirty="0">
              <a:latin typeface="Arial" pitchFamily="34" charset="0"/>
              <a:cs typeface="Arial" pitchFamily="34" charset="0"/>
            </a:endParaRPr>
          </a:p>
        </p:txBody>
      </p:sp>
      <p:sp>
        <p:nvSpPr>
          <p:cNvPr id="14" name="Titre 1"/>
          <p:cNvSpPr txBox="1">
            <a:spLocks/>
          </p:cNvSpPr>
          <p:nvPr/>
        </p:nvSpPr>
        <p:spPr>
          <a:xfrm>
            <a:off x="526038" y="332657"/>
            <a:ext cx="8424936" cy="864095"/>
          </a:xfrm>
          <a:prstGeom prst="rect">
            <a:avLst/>
          </a:prstGeom>
        </p:spPr>
        <p:txBody>
          <a:bodyPr vert="horz"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Nos objectifs de l’avant-projet de schéma régional de santé, une mise en œuvre opérationnelle de notre stratégie - </a:t>
            </a:r>
            <a:r>
              <a:rPr lang="fr-FR" sz="3200" b="1" dirty="0">
                <a:solidFill>
                  <a:srgbClr val="FF0000"/>
                </a:solidFill>
                <a:latin typeface="+mj-lt"/>
                <a:ea typeface="+mj-ea"/>
                <a:cs typeface="+mj-cs"/>
              </a:rPr>
              <a:t>EXTRAIT</a:t>
            </a:r>
          </a:p>
        </p:txBody>
      </p:sp>
      <p:sp>
        <p:nvSpPr>
          <p:cNvPr id="12" name="Espace réservé du pied de page 4"/>
          <p:cNvSpPr>
            <a:spLocks noGrp="1"/>
          </p:cNvSpPr>
          <p:nvPr>
            <p:ph type="ftr" sz="quarter" idx="4294967295"/>
          </p:nvPr>
        </p:nvSpPr>
        <p:spPr>
          <a:xfrm>
            <a:off x="1403648" y="6356350"/>
            <a:ext cx="74168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 / décembre 2017</a:t>
            </a:r>
          </a:p>
        </p:txBody>
      </p:sp>
    </p:spTree>
    <p:extLst>
      <p:ext uri="{BB962C8B-B14F-4D97-AF65-F5344CB8AC3E}">
        <p14:creationId xmlns:p14="http://schemas.microsoft.com/office/powerpoint/2010/main" val="641731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29</a:t>
            </a:fld>
            <a:endParaRPr lang="fr-FR" sz="1100" dirty="0">
              <a:latin typeface="Arial" pitchFamily="34" charset="0"/>
              <a:cs typeface="Arial" pitchFamily="34"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0"/>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me 8"/>
          <p:cNvGraphicFramePr/>
          <p:nvPr>
            <p:extLst>
              <p:ext uri="{D42A27DB-BD31-4B8C-83A1-F6EECF244321}">
                <p14:modId xmlns:p14="http://schemas.microsoft.com/office/powerpoint/2010/main" val="3806219810"/>
              </p:ext>
            </p:extLst>
          </p:nvPr>
        </p:nvGraphicFramePr>
        <p:xfrm>
          <a:off x="400863" y="1124744"/>
          <a:ext cx="8529492" cy="5495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Espace réservé du numéro de diapositive 6"/>
          <p:cNvSpPr txBox="1">
            <a:spLocks/>
          </p:cNvSpPr>
          <p:nvPr/>
        </p:nvSpPr>
        <p:spPr>
          <a:xfrm>
            <a:off x="8460432" y="6461030"/>
            <a:ext cx="63356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29</a:t>
            </a:fld>
            <a:endParaRPr lang="fr-FR" sz="1100" dirty="0">
              <a:latin typeface="Arial" pitchFamily="34" charset="0"/>
              <a:cs typeface="Arial" pitchFamily="34" charset="0"/>
            </a:endParaRPr>
          </a:p>
        </p:txBody>
      </p:sp>
      <p:sp>
        <p:nvSpPr>
          <p:cNvPr id="13" name="Espace réservé du numéro de diapositive 6"/>
          <p:cNvSpPr txBox="1">
            <a:spLocks/>
          </p:cNvSpPr>
          <p:nvPr/>
        </p:nvSpPr>
        <p:spPr>
          <a:xfrm>
            <a:off x="8460432" y="6461030"/>
            <a:ext cx="63356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29</a:t>
            </a:fld>
            <a:endParaRPr lang="fr-FR" sz="1100" dirty="0">
              <a:latin typeface="Arial" pitchFamily="34" charset="0"/>
              <a:cs typeface="Arial" pitchFamily="34" charset="0"/>
            </a:endParaRPr>
          </a:p>
        </p:txBody>
      </p:sp>
      <p:sp>
        <p:nvSpPr>
          <p:cNvPr id="14" name="Titre 1"/>
          <p:cNvSpPr txBox="1">
            <a:spLocks/>
          </p:cNvSpPr>
          <p:nvPr/>
        </p:nvSpPr>
        <p:spPr>
          <a:xfrm>
            <a:off x="526038" y="332657"/>
            <a:ext cx="8424936" cy="864095"/>
          </a:xfrm>
          <a:prstGeom prst="rect">
            <a:avLst/>
          </a:prstGeom>
        </p:spPr>
        <p:txBody>
          <a:bodyPr vert="horz"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Nos objectifs de l’avant-projet de schéma régional de santé, une mise en œuvre opérationnelle de notre stratégie - </a:t>
            </a:r>
            <a:r>
              <a:rPr lang="fr-FR" sz="3200" b="1" dirty="0">
                <a:solidFill>
                  <a:srgbClr val="FF0000"/>
                </a:solidFill>
                <a:latin typeface="+mj-lt"/>
                <a:ea typeface="+mj-ea"/>
                <a:cs typeface="+mj-cs"/>
              </a:rPr>
              <a:t>EXTRAIT</a:t>
            </a:r>
          </a:p>
        </p:txBody>
      </p:sp>
      <p:sp>
        <p:nvSpPr>
          <p:cNvPr id="12" name="Espace réservé du pied de page 4"/>
          <p:cNvSpPr>
            <a:spLocks noGrp="1"/>
          </p:cNvSpPr>
          <p:nvPr>
            <p:ph type="ftr" sz="quarter" idx="4294967295"/>
          </p:nvPr>
        </p:nvSpPr>
        <p:spPr>
          <a:xfrm>
            <a:off x="1403648" y="6356350"/>
            <a:ext cx="74168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 / décembre 2017</a:t>
            </a:r>
          </a:p>
        </p:txBody>
      </p:sp>
    </p:spTree>
    <p:extLst>
      <p:ext uri="{BB962C8B-B14F-4D97-AF65-F5344CB8AC3E}">
        <p14:creationId xmlns:p14="http://schemas.microsoft.com/office/powerpoint/2010/main" val="388239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264799" y="476221"/>
            <a:ext cx="9217024" cy="692696"/>
          </a:xfrm>
        </p:spPr>
        <p:txBody>
          <a:bodyPr>
            <a:normAutofit/>
          </a:bodyPr>
          <a:lstStyle/>
          <a:p>
            <a:pPr marL="355600" algn="l">
              <a:defRPr/>
            </a:pPr>
            <a:r>
              <a:rPr lang="fr-FR" sz="2500" b="1" dirty="0">
                <a:solidFill>
                  <a:srgbClr val="92D050"/>
                </a:solidFill>
              </a:rPr>
              <a:t> </a:t>
            </a:r>
            <a:r>
              <a:rPr lang="fr-FR" sz="2800" b="1" dirty="0">
                <a:solidFill>
                  <a:srgbClr val="003399"/>
                </a:solidFill>
              </a:rPr>
              <a:t>Qu’est que le PRS 2018-2027 ? </a:t>
            </a:r>
          </a:p>
        </p:txBody>
      </p:sp>
      <p:sp>
        <p:nvSpPr>
          <p:cNvPr id="11" name="Rectangle à coins arrondis 10"/>
          <p:cNvSpPr/>
          <p:nvPr/>
        </p:nvSpPr>
        <p:spPr>
          <a:xfrm>
            <a:off x="485850" y="1700808"/>
            <a:ext cx="3096343" cy="88297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Un cadre d’orientation stratégique 2018-2027</a:t>
            </a:r>
          </a:p>
        </p:txBody>
      </p:sp>
      <p:sp>
        <p:nvSpPr>
          <p:cNvPr id="12" name="Rectangle à coins arrondis 11"/>
          <p:cNvSpPr/>
          <p:nvPr/>
        </p:nvSpPr>
        <p:spPr>
          <a:xfrm>
            <a:off x="467544" y="2803502"/>
            <a:ext cx="3096344" cy="359220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Un  schéma régional</a:t>
            </a:r>
          </a:p>
          <a:p>
            <a:pPr algn="ctr"/>
            <a:r>
              <a:rPr lang="fr-FR" sz="2000" b="1" dirty="0"/>
              <a:t>de santé 2018-2022</a:t>
            </a:r>
            <a:endParaRPr lang="fr-FR" sz="1050" b="1" dirty="0"/>
          </a:p>
          <a:p>
            <a:pPr algn="ctr"/>
            <a:endParaRPr lang="fr-FR" dirty="0"/>
          </a:p>
          <a:p>
            <a:pPr algn="ctr"/>
            <a:endParaRPr lang="fr-FR" dirty="0"/>
          </a:p>
          <a:p>
            <a:pPr algn="ctr"/>
            <a:endParaRPr lang="fr-FR" dirty="0"/>
          </a:p>
          <a:p>
            <a:pPr algn="ctr"/>
            <a:endParaRPr lang="fr-FR" dirty="0"/>
          </a:p>
          <a:p>
            <a:pPr algn="ctr"/>
            <a:endParaRPr lang="fr-FR" dirty="0"/>
          </a:p>
          <a:p>
            <a:pPr algn="ctr"/>
            <a:r>
              <a:rPr lang="fr-FR" sz="2000" b="1" dirty="0"/>
              <a:t>Un PRAPS 2018-2022</a:t>
            </a:r>
          </a:p>
        </p:txBody>
      </p:sp>
      <p:sp>
        <p:nvSpPr>
          <p:cNvPr id="16" name="ZoneTexte 15"/>
          <p:cNvSpPr txBox="1"/>
          <p:nvPr/>
        </p:nvSpPr>
        <p:spPr>
          <a:xfrm>
            <a:off x="3923928" y="1849906"/>
            <a:ext cx="4536504"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600" b="1" dirty="0">
                <a:solidFill>
                  <a:schemeClr val="tx2">
                    <a:lumMod val="60000"/>
                    <a:lumOff val="40000"/>
                  </a:schemeClr>
                </a:solidFill>
              </a:rPr>
              <a:t>fixe les orientations stratégiques</a:t>
            </a:r>
          </a:p>
          <a:p>
            <a:pPr algn="ctr"/>
            <a:r>
              <a:rPr lang="fr-FR" sz="1600" b="1" dirty="0">
                <a:solidFill>
                  <a:schemeClr val="tx2">
                    <a:lumMod val="60000"/>
                    <a:lumOff val="40000"/>
                  </a:schemeClr>
                </a:solidFill>
              </a:rPr>
              <a:t>et les résultats attendus à 10 ans</a:t>
            </a:r>
          </a:p>
        </p:txBody>
      </p:sp>
      <p:sp>
        <p:nvSpPr>
          <p:cNvPr id="17" name="ZoneTexte 16"/>
          <p:cNvSpPr txBox="1"/>
          <p:nvPr/>
        </p:nvSpPr>
        <p:spPr>
          <a:xfrm>
            <a:off x="3923928" y="2794721"/>
            <a:ext cx="4536504" cy="3600986"/>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600" b="1" dirty="0">
                <a:solidFill>
                  <a:schemeClr val="tx2">
                    <a:lumMod val="60000"/>
                    <a:lumOff val="40000"/>
                  </a:schemeClr>
                </a:solidFill>
              </a:rPr>
              <a:t>fixe les objectifs opérationnels</a:t>
            </a:r>
          </a:p>
          <a:p>
            <a:pPr algn="ctr"/>
            <a:r>
              <a:rPr lang="fr-FR" sz="1600" b="1" dirty="0">
                <a:solidFill>
                  <a:schemeClr val="tx2">
                    <a:lumMod val="60000"/>
                    <a:lumOff val="40000"/>
                  </a:schemeClr>
                </a:solidFill>
              </a:rPr>
              <a:t>et les résultats attendus à 5 ans</a:t>
            </a:r>
          </a:p>
          <a:p>
            <a:pPr algn="just"/>
            <a:endParaRPr lang="fr-FR" sz="1400" b="1" dirty="0"/>
          </a:p>
          <a:p>
            <a:pPr algn="just"/>
            <a:r>
              <a:rPr lang="fr-FR" sz="1400" b="1" dirty="0"/>
              <a:t>Transversal</a:t>
            </a:r>
            <a:r>
              <a:rPr lang="fr-FR" sz="1400" dirty="0"/>
              <a:t> aux champs sanitaire, médico-social, de la médecine de proximité et de la prévention.</a:t>
            </a:r>
          </a:p>
          <a:p>
            <a:pPr algn="just"/>
            <a:r>
              <a:rPr lang="fr-FR" sz="1400" dirty="0"/>
              <a:t>Induit une approche par </a:t>
            </a:r>
            <a:r>
              <a:rPr lang="fr-FR" sz="1400" b="1" dirty="0"/>
              <a:t>parcours de santé </a:t>
            </a:r>
            <a:r>
              <a:rPr lang="fr-FR" sz="1400" dirty="0"/>
              <a:t>soit populationnel, soit par pathologie.</a:t>
            </a:r>
          </a:p>
          <a:p>
            <a:pPr algn="just"/>
            <a:r>
              <a:rPr lang="fr-FR" sz="1400" dirty="0"/>
              <a:t>Intègre</a:t>
            </a:r>
            <a:r>
              <a:rPr lang="fr-FR" sz="1400" b="1" dirty="0"/>
              <a:t> les évolutions de l’offre de santé.</a:t>
            </a:r>
          </a:p>
          <a:p>
            <a:pPr algn="just"/>
            <a:r>
              <a:rPr lang="fr-FR" sz="1400" dirty="0"/>
              <a:t>Définit </a:t>
            </a:r>
            <a:r>
              <a:rPr lang="fr-FR" sz="1400" b="1" dirty="0"/>
              <a:t>les coopérations transfrontalières </a:t>
            </a:r>
            <a:r>
              <a:rPr lang="fr-FR" sz="1400" dirty="0"/>
              <a:t>avec les pays voisins disposant d’un accord cadre.</a:t>
            </a:r>
          </a:p>
          <a:p>
            <a:pPr algn="just"/>
            <a:r>
              <a:rPr lang="fr-FR" sz="1400" dirty="0"/>
              <a:t>Inclut le dispositif ORSAN.</a:t>
            </a:r>
          </a:p>
          <a:p>
            <a:pPr algn="just"/>
            <a:endParaRPr lang="fr-FR" sz="1400" dirty="0"/>
          </a:p>
          <a:p>
            <a:pPr algn="just"/>
            <a:r>
              <a:rPr lang="fr-FR" sz="1400" dirty="0"/>
              <a:t>Détermine les actions à conduire en matière d’accès à la prévention et aux soins pour </a:t>
            </a:r>
            <a:r>
              <a:rPr lang="fr-FR" sz="1400" b="1" dirty="0"/>
              <a:t>les plus défavorisés (PRAPS)</a:t>
            </a:r>
            <a:r>
              <a:rPr lang="fr-FR" sz="1400" dirty="0"/>
              <a:t> dans un objectif de réduction des inégalités territoriales de santé.</a:t>
            </a: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83568" y="1156102"/>
            <a:ext cx="7056784" cy="369332"/>
          </a:xfrm>
          <a:prstGeom prst="rect">
            <a:avLst/>
          </a:prstGeom>
          <a:noFill/>
        </p:spPr>
        <p:txBody>
          <a:bodyPr wrap="square" rtlCol="0">
            <a:spAutoFit/>
          </a:bodyPr>
          <a:lstStyle/>
          <a:p>
            <a:r>
              <a:rPr lang="fr-FR" b="1" dirty="0"/>
              <a:t>Définit la politique de santé en région</a:t>
            </a:r>
          </a:p>
        </p:txBody>
      </p:sp>
    </p:spTree>
    <p:extLst>
      <p:ext uri="{BB962C8B-B14F-4D97-AF65-F5344CB8AC3E}">
        <p14:creationId xmlns:p14="http://schemas.microsoft.com/office/powerpoint/2010/main" val="471585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30</a:t>
            </a:fld>
            <a:endParaRPr lang="fr-FR" sz="1100" dirty="0">
              <a:latin typeface="Arial" pitchFamily="34" charset="0"/>
              <a:cs typeface="Arial" pitchFamily="34"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0"/>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me 8"/>
          <p:cNvGraphicFramePr/>
          <p:nvPr>
            <p:extLst>
              <p:ext uri="{D42A27DB-BD31-4B8C-83A1-F6EECF244321}">
                <p14:modId xmlns:p14="http://schemas.microsoft.com/office/powerpoint/2010/main" val="2874054837"/>
              </p:ext>
            </p:extLst>
          </p:nvPr>
        </p:nvGraphicFramePr>
        <p:xfrm>
          <a:off x="400863" y="980728"/>
          <a:ext cx="8529492" cy="6120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Espace réservé du numéro de diapositive 6"/>
          <p:cNvSpPr txBox="1">
            <a:spLocks/>
          </p:cNvSpPr>
          <p:nvPr/>
        </p:nvSpPr>
        <p:spPr>
          <a:xfrm>
            <a:off x="8460432" y="6461030"/>
            <a:ext cx="63356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30</a:t>
            </a:fld>
            <a:endParaRPr lang="fr-FR" sz="1100" dirty="0">
              <a:latin typeface="Arial" pitchFamily="34" charset="0"/>
              <a:cs typeface="Arial" pitchFamily="34" charset="0"/>
            </a:endParaRPr>
          </a:p>
        </p:txBody>
      </p:sp>
      <p:sp>
        <p:nvSpPr>
          <p:cNvPr id="13" name="Espace réservé du numéro de diapositive 6"/>
          <p:cNvSpPr txBox="1">
            <a:spLocks/>
          </p:cNvSpPr>
          <p:nvPr/>
        </p:nvSpPr>
        <p:spPr>
          <a:xfrm>
            <a:off x="8460432" y="6461030"/>
            <a:ext cx="63356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30</a:t>
            </a:fld>
            <a:endParaRPr lang="fr-FR" sz="1100" dirty="0">
              <a:latin typeface="Arial" pitchFamily="34" charset="0"/>
              <a:cs typeface="Arial" pitchFamily="34" charset="0"/>
            </a:endParaRPr>
          </a:p>
        </p:txBody>
      </p:sp>
      <p:sp>
        <p:nvSpPr>
          <p:cNvPr id="14" name="Titre 1"/>
          <p:cNvSpPr txBox="1">
            <a:spLocks/>
          </p:cNvSpPr>
          <p:nvPr/>
        </p:nvSpPr>
        <p:spPr>
          <a:xfrm>
            <a:off x="526038" y="332657"/>
            <a:ext cx="8424936" cy="864095"/>
          </a:xfrm>
          <a:prstGeom prst="rect">
            <a:avLst/>
          </a:prstGeom>
        </p:spPr>
        <p:txBody>
          <a:bodyPr vert="horz"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Nos objectifs de l’avant-projet de schéma régional de santé, une mise en œuvre opérationnelle de notre stratégie - </a:t>
            </a:r>
            <a:r>
              <a:rPr lang="fr-FR" sz="3200" b="1" dirty="0">
                <a:solidFill>
                  <a:srgbClr val="FF0000"/>
                </a:solidFill>
                <a:latin typeface="+mj-lt"/>
                <a:ea typeface="+mj-ea"/>
                <a:cs typeface="+mj-cs"/>
              </a:rPr>
              <a:t>EXTRAIT</a:t>
            </a:r>
          </a:p>
        </p:txBody>
      </p:sp>
      <p:sp>
        <p:nvSpPr>
          <p:cNvPr id="12" name="Espace réservé du pied de page 4"/>
          <p:cNvSpPr>
            <a:spLocks noGrp="1"/>
          </p:cNvSpPr>
          <p:nvPr>
            <p:ph type="ftr" sz="quarter" idx="4294967295"/>
          </p:nvPr>
        </p:nvSpPr>
        <p:spPr>
          <a:xfrm>
            <a:off x="1403648" y="6356350"/>
            <a:ext cx="74168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 / décembre 2017</a:t>
            </a:r>
          </a:p>
        </p:txBody>
      </p:sp>
    </p:spTree>
    <p:extLst>
      <p:ext uri="{BB962C8B-B14F-4D97-AF65-F5344CB8AC3E}">
        <p14:creationId xmlns:p14="http://schemas.microsoft.com/office/powerpoint/2010/main" val="216070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1"/>
          <p:cNvSpPr txBox="1">
            <a:spLocks/>
          </p:cNvSpPr>
          <p:nvPr/>
        </p:nvSpPr>
        <p:spPr>
          <a:xfrm>
            <a:off x="-73024" y="548094"/>
            <a:ext cx="9217024" cy="69269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55600" algn="l">
              <a:defRPr/>
            </a:pPr>
            <a:r>
              <a:rPr lang="fr-FR" sz="2500" b="1" dirty="0">
                <a:solidFill>
                  <a:srgbClr val="92D050"/>
                </a:solidFill>
              </a:rPr>
              <a:t> </a:t>
            </a:r>
            <a:r>
              <a:rPr lang="fr-FR" sz="2800" b="1" dirty="0">
                <a:solidFill>
                  <a:srgbClr val="003399"/>
                </a:solidFill>
              </a:rPr>
              <a:t>Sommaire</a:t>
            </a:r>
          </a:p>
        </p:txBody>
      </p:sp>
      <p:sp>
        <p:nvSpPr>
          <p:cNvPr id="4" name="ZoneTexte 3"/>
          <p:cNvSpPr txBox="1"/>
          <p:nvPr/>
        </p:nvSpPr>
        <p:spPr>
          <a:xfrm>
            <a:off x="935596" y="1484784"/>
            <a:ext cx="7884876" cy="4154984"/>
          </a:xfrm>
          <a:prstGeom prst="rect">
            <a:avLst/>
          </a:prstGeom>
          <a:noFill/>
        </p:spPr>
        <p:txBody>
          <a:bodyPr wrap="square" rtlCol="0">
            <a:spAutoFit/>
          </a:bodyPr>
          <a:lstStyle/>
          <a:p>
            <a:r>
              <a:rPr lang="fr-FR" sz="2400" b="1" dirty="0"/>
              <a:t>Qu’est ce que le projet régional de santé ?</a:t>
            </a:r>
          </a:p>
          <a:p>
            <a:endParaRPr lang="fr-FR" sz="2400" b="1" dirty="0"/>
          </a:p>
          <a:p>
            <a:r>
              <a:rPr lang="fr-FR" sz="2400" b="1" dirty="0"/>
              <a:t>De l’état des lieux régional aux orientations stratégiques</a:t>
            </a:r>
          </a:p>
          <a:p>
            <a:endParaRPr lang="fr-FR" sz="2400" b="1" dirty="0"/>
          </a:p>
          <a:p>
            <a:r>
              <a:rPr lang="fr-FR" sz="2400" b="1" dirty="0"/>
              <a:t>L’importance de l’approche parcours</a:t>
            </a:r>
          </a:p>
          <a:p>
            <a:endParaRPr lang="fr-FR" sz="2400" b="1" dirty="0"/>
          </a:p>
          <a:p>
            <a:r>
              <a:rPr lang="fr-FR" sz="2400" b="1" dirty="0"/>
              <a:t>Les objectifs du schéma régional de santé  : quelques extraits</a:t>
            </a:r>
          </a:p>
          <a:p>
            <a:endParaRPr lang="fr-FR" sz="2400" b="1" dirty="0"/>
          </a:p>
          <a:p>
            <a:r>
              <a:rPr lang="fr-FR" sz="2400" b="1" dirty="0"/>
              <a:t>Une mise en œuvre partenariale : développer les partenariats et la démocratie sanitaire</a:t>
            </a:r>
          </a:p>
          <a:p>
            <a:endParaRPr lang="fr-FR" sz="2400" b="1" dirty="0"/>
          </a:p>
        </p:txBody>
      </p:sp>
      <p:sp>
        <p:nvSpPr>
          <p:cNvPr id="6" name="Chevron 5"/>
          <p:cNvSpPr/>
          <p:nvPr/>
        </p:nvSpPr>
        <p:spPr>
          <a:xfrm>
            <a:off x="291104" y="4437112"/>
            <a:ext cx="504056" cy="43204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698467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9" name="OTLSHAPE_M_e7bf1ba2125a45a0bb63bec70e816345_Connector1"/>
          <p:cNvCxnSpPr/>
          <p:nvPr>
            <p:custDataLst>
              <p:tags r:id="rId2"/>
            </p:custDataLst>
          </p:nvPr>
        </p:nvCxnSpPr>
        <p:spPr>
          <a:xfrm>
            <a:off x="7290471" y="1616357"/>
            <a:ext cx="0" cy="533781"/>
          </a:xfrm>
          <a:prstGeom prst="line">
            <a:avLst/>
          </a:prstGeom>
          <a:ln w="7620" cap="flat" cmpd="sng" algn="ctr">
            <a:solidFill>
              <a:srgbClr val="B20E1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8" name="OTLSHAPE_M_c707ac563b4d49778332dd2114919fdc_Connector1"/>
          <p:cNvCxnSpPr/>
          <p:nvPr>
            <p:custDataLst>
              <p:tags r:id="rId3"/>
            </p:custDataLst>
          </p:nvPr>
        </p:nvCxnSpPr>
        <p:spPr>
          <a:xfrm>
            <a:off x="3419872" y="1667933"/>
            <a:ext cx="0" cy="448522"/>
          </a:xfrm>
          <a:prstGeom prst="line">
            <a:avLst/>
          </a:prstGeom>
          <a:ln w="7620" cap="flat" cmpd="sng" algn="ctr">
            <a:solidFill>
              <a:srgbClr val="B20E1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7" name="OTLSHAPE_TB_00000000000000000000000000000000_LeftEndCaps"/>
          <p:cNvSpPr txBox="1"/>
          <p:nvPr>
            <p:custDataLst>
              <p:tags r:id="rId4"/>
            </p:custDataLst>
          </p:nvPr>
        </p:nvSpPr>
        <p:spPr>
          <a:xfrm>
            <a:off x="254000" y="2201107"/>
            <a:ext cx="451662" cy="279061"/>
          </a:xfrm>
          <a:prstGeom prst="rect">
            <a:avLst/>
          </a:prstGeom>
          <a:noFill/>
        </p:spPr>
        <p:txBody>
          <a:bodyPr vert="horz" wrap="none" lIns="0" tIns="0" rIns="0" bIns="0" rtlCol="0" anchor="ctr" anchorCtr="0">
            <a:spAutoFit/>
          </a:bodyPr>
          <a:lstStyle/>
          <a:p>
            <a:pPr algn="ctr"/>
            <a:r>
              <a:rPr lang="fr-FR" b="1" spc="-38">
                <a:solidFill>
                  <a:schemeClr val="accent2"/>
                </a:solidFill>
                <a:latin typeface="Calibri"/>
              </a:rPr>
              <a:t>2017</a:t>
            </a:r>
          </a:p>
        </p:txBody>
      </p:sp>
      <p:sp>
        <p:nvSpPr>
          <p:cNvPr id="518" name="OTLSHAPE_TB_00000000000000000000000000000000_RightEndCaps"/>
          <p:cNvSpPr txBox="1"/>
          <p:nvPr>
            <p:custDataLst>
              <p:tags r:id="rId5"/>
            </p:custDataLst>
          </p:nvPr>
        </p:nvSpPr>
        <p:spPr>
          <a:xfrm>
            <a:off x="8426534" y="2201107"/>
            <a:ext cx="451662" cy="279061"/>
          </a:xfrm>
          <a:prstGeom prst="rect">
            <a:avLst/>
          </a:prstGeom>
          <a:noFill/>
        </p:spPr>
        <p:txBody>
          <a:bodyPr vert="horz" wrap="none" lIns="0" tIns="0" rIns="0" bIns="0" rtlCol="0" anchor="ctr" anchorCtr="0">
            <a:spAutoFit/>
          </a:bodyPr>
          <a:lstStyle/>
          <a:p>
            <a:pPr algn="ctr"/>
            <a:r>
              <a:rPr lang="fr-FR" b="1" spc="-38">
                <a:solidFill>
                  <a:schemeClr val="accent2"/>
                </a:solidFill>
                <a:latin typeface="Calibri"/>
              </a:rPr>
              <a:t>2018</a:t>
            </a:r>
          </a:p>
        </p:txBody>
      </p:sp>
      <p:sp>
        <p:nvSpPr>
          <p:cNvPr id="519" name="OTLSHAPE_TB_00000000000000000000000000000000_ScaleContainer"/>
          <p:cNvSpPr/>
          <p:nvPr>
            <p:custDataLst>
              <p:tags r:id="rId6"/>
            </p:custDataLst>
          </p:nvPr>
        </p:nvSpPr>
        <p:spPr>
          <a:xfrm>
            <a:off x="844465" y="2150138"/>
            <a:ext cx="7467600" cy="381000"/>
          </a:xfrm>
          <a:prstGeom prst="roundRect">
            <a:avLst>
              <a:gd name="adj" fmla="val 100000"/>
            </a:avLst>
          </a:prstGeom>
          <a:gradFill flip="none" rotWithShape="1">
            <a:gsLst>
              <a:gs pos="0">
                <a:srgbClr val="44546A"/>
              </a:gs>
              <a:gs pos="0">
                <a:srgbClr val="44546A"/>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0" name="OTLSHAPE_TB_00000000000000000000000000000000_ElapsedTime" hidden="1"/>
          <p:cNvSpPr/>
          <p:nvPr>
            <p:custDataLst>
              <p:tags r:id="rId7"/>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1" name="OTLSHAPE_TB_00000000000000000000000000000000_TodayMarkerShape" hidden="1"/>
          <p:cNvSpPr/>
          <p:nvPr>
            <p:custDataLst>
              <p:tags r:id="rId8"/>
            </p:custDataLst>
          </p:nvPr>
        </p:nvSpPr>
        <p:spPr>
          <a:xfrm>
            <a:off x="955137" y="34290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2" name="OTLSHAPE_TB_00000000000000000000000000000000_TodayMarkerText" hidden="1"/>
          <p:cNvSpPr txBox="1"/>
          <p:nvPr>
            <p:custDataLst>
              <p:tags r:id="rId9"/>
            </p:custDataLst>
          </p:nvPr>
        </p:nvSpPr>
        <p:spPr>
          <a:xfrm>
            <a:off x="1009565" y="3556000"/>
            <a:ext cx="728854" cy="184666"/>
          </a:xfrm>
          <a:prstGeom prst="rect">
            <a:avLst/>
          </a:prstGeom>
          <a:noFill/>
        </p:spPr>
        <p:txBody>
          <a:bodyPr vert="horz" wrap="none" lIns="0" tIns="0" rIns="0" bIns="0" rtlCol="0" anchor="ctr" anchorCtr="0">
            <a:spAutoFit/>
          </a:bodyPr>
          <a:lstStyle/>
          <a:p>
            <a:pPr algn="ctr"/>
            <a:r>
              <a:rPr lang="fr-FR" sz="1200">
                <a:solidFill>
                  <a:schemeClr val="dk1"/>
                </a:solidFill>
                <a:latin typeface="Calibri"/>
              </a:rPr>
              <a:t>Aujourd'hui</a:t>
            </a:r>
          </a:p>
        </p:txBody>
      </p:sp>
      <p:sp>
        <p:nvSpPr>
          <p:cNvPr id="523" name="OTLSHAPE_TB_00000000000000000000000000000000_TimescaleInterval1"/>
          <p:cNvSpPr txBox="1"/>
          <p:nvPr>
            <p:custDataLst>
              <p:tags r:id="rId10"/>
            </p:custDataLst>
          </p:nvPr>
        </p:nvSpPr>
        <p:spPr>
          <a:xfrm>
            <a:off x="1073065" y="2247611"/>
            <a:ext cx="231089" cy="186055"/>
          </a:xfrm>
          <a:prstGeom prst="rect">
            <a:avLst/>
          </a:prstGeom>
          <a:noFill/>
        </p:spPr>
        <p:txBody>
          <a:bodyPr vert="horz" wrap="none" lIns="0" tIns="0" rIns="0" bIns="0" rtlCol="0" anchor="ctr" anchorCtr="0">
            <a:noAutofit/>
          </a:bodyPr>
          <a:lstStyle/>
          <a:p>
            <a:r>
              <a:rPr lang="fr-FR" sz="1200" spc="-18">
                <a:solidFill>
                  <a:schemeClr val="lt1"/>
                </a:solidFill>
                <a:latin typeface="Calibri"/>
              </a:rPr>
              <a:t>oct.</a:t>
            </a:r>
          </a:p>
        </p:txBody>
      </p:sp>
      <p:cxnSp>
        <p:nvCxnSpPr>
          <p:cNvPr id="524" name="OTLSHAPE_TB_00000000000000000000000000000000_Separator1"/>
          <p:cNvCxnSpPr/>
          <p:nvPr>
            <p:custDataLst>
              <p:tags r:id="rId11"/>
            </p:custDataLst>
          </p:nvPr>
        </p:nvCxnSpPr>
        <p:spPr>
          <a:xfrm>
            <a:off x="1918499"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5" name="OTLSHAPE_TB_00000000000000000000000000000000_TimescaleInterval2"/>
          <p:cNvSpPr txBox="1"/>
          <p:nvPr>
            <p:custDataLst>
              <p:tags r:id="rId12"/>
            </p:custDataLst>
          </p:nvPr>
        </p:nvSpPr>
        <p:spPr>
          <a:xfrm>
            <a:off x="1981999" y="2247611"/>
            <a:ext cx="255968" cy="186055"/>
          </a:xfrm>
          <a:prstGeom prst="rect">
            <a:avLst/>
          </a:prstGeom>
          <a:noFill/>
        </p:spPr>
        <p:txBody>
          <a:bodyPr vert="horz" wrap="none" lIns="0" tIns="0" rIns="0" bIns="0" rtlCol="0" anchor="ctr" anchorCtr="0">
            <a:noAutofit/>
          </a:bodyPr>
          <a:lstStyle/>
          <a:p>
            <a:r>
              <a:rPr lang="fr-FR" sz="1200" spc="-14">
                <a:solidFill>
                  <a:schemeClr val="lt1"/>
                </a:solidFill>
                <a:latin typeface="Calibri"/>
              </a:rPr>
              <a:t>nov.</a:t>
            </a:r>
          </a:p>
        </p:txBody>
      </p:sp>
      <p:cxnSp>
        <p:nvCxnSpPr>
          <p:cNvPr id="526" name="OTLSHAPE_TB_00000000000000000000000000000000_Separator2"/>
          <p:cNvCxnSpPr/>
          <p:nvPr>
            <p:custDataLst>
              <p:tags r:id="rId13"/>
            </p:custDataLst>
          </p:nvPr>
        </p:nvCxnSpPr>
        <p:spPr>
          <a:xfrm>
            <a:off x="2798113"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7" name="OTLSHAPE_TB_00000000000000000000000000000000_TimescaleInterval3"/>
          <p:cNvSpPr txBox="1"/>
          <p:nvPr>
            <p:custDataLst>
              <p:tags r:id="rId14"/>
            </p:custDataLst>
          </p:nvPr>
        </p:nvSpPr>
        <p:spPr>
          <a:xfrm>
            <a:off x="2861613" y="2247611"/>
            <a:ext cx="256160" cy="186055"/>
          </a:xfrm>
          <a:prstGeom prst="rect">
            <a:avLst/>
          </a:prstGeom>
          <a:noFill/>
        </p:spPr>
        <p:txBody>
          <a:bodyPr vert="horz" wrap="none" lIns="0" tIns="0" rIns="0" bIns="0" rtlCol="0" anchor="ctr" anchorCtr="0">
            <a:noAutofit/>
          </a:bodyPr>
          <a:lstStyle/>
          <a:p>
            <a:r>
              <a:rPr lang="fr-FR" sz="1200" spc="-16">
                <a:solidFill>
                  <a:schemeClr val="lt1"/>
                </a:solidFill>
                <a:latin typeface="Calibri"/>
              </a:rPr>
              <a:t>déc.</a:t>
            </a:r>
          </a:p>
        </p:txBody>
      </p:sp>
      <p:cxnSp>
        <p:nvCxnSpPr>
          <p:cNvPr id="528" name="OTLSHAPE_TB_00000000000000000000000000000000_Separator3"/>
          <p:cNvCxnSpPr/>
          <p:nvPr>
            <p:custDataLst>
              <p:tags r:id="rId15"/>
            </p:custDataLst>
          </p:nvPr>
        </p:nvCxnSpPr>
        <p:spPr>
          <a:xfrm>
            <a:off x="3707047"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9" name="OTLSHAPE_TB_00000000000000000000000000000000_TimescaleInterval4"/>
          <p:cNvSpPr txBox="1"/>
          <p:nvPr>
            <p:custDataLst>
              <p:tags r:id="rId16"/>
            </p:custDataLst>
          </p:nvPr>
        </p:nvSpPr>
        <p:spPr>
          <a:xfrm>
            <a:off x="3770547" y="2247611"/>
            <a:ext cx="304955" cy="186055"/>
          </a:xfrm>
          <a:prstGeom prst="rect">
            <a:avLst/>
          </a:prstGeom>
          <a:noFill/>
        </p:spPr>
        <p:txBody>
          <a:bodyPr vert="horz" wrap="none" lIns="0" tIns="0" rIns="0" bIns="0" rtlCol="0" anchor="ctr" anchorCtr="0">
            <a:noAutofit/>
          </a:bodyPr>
          <a:lstStyle/>
          <a:p>
            <a:r>
              <a:rPr lang="fr-FR" sz="1200" spc="-20">
                <a:solidFill>
                  <a:schemeClr val="lt1"/>
                </a:solidFill>
                <a:latin typeface="Calibri"/>
              </a:rPr>
              <a:t>2018</a:t>
            </a:r>
          </a:p>
        </p:txBody>
      </p:sp>
      <p:cxnSp>
        <p:nvCxnSpPr>
          <p:cNvPr id="530" name="OTLSHAPE_TB_00000000000000000000000000000000_Separator4"/>
          <p:cNvCxnSpPr/>
          <p:nvPr>
            <p:custDataLst>
              <p:tags r:id="rId17"/>
            </p:custDataLst>
          </p:nvPr>
        </p:nvCxnSpPr>
        <p:spPr>
          <a:xfrm>
            <a:off x="4615981"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1" name="OTLSHAPE_TB_00000000000000000000000000000000_TimescaleInterval5"/>
          <p:cNvSpPr txBox="1"/>
          <p:nvPr>
            <p:custDataLst>
              <p:tags r:id="rId18"/>
            </p:custDataLst>
          </p:nvPr>
        </p:nvSpPr>
        <p:spPr>
          <a:xfrm>
            <a:off x="4679481" y="2247611"/>
            <a:ext cx="255968" cy="186055"/>
          </a:xfrm>
          <a:prstGeom prst="rect">
            <a:avLst/>
          </a:prstGeom>
          <a:noFill/>
        </p:spPr>
        <p:txBody>
          <a:bodyPr vert="horz" wrap="none" lIns="0" tIns="0" rIns="0" bIns="0" rtlCol="0" anchor="ctr" anchorCtr="0">
            <a:noAutofit/>
          </a:bodyPr>
          <a:lstStyle/>
          <a:p>
            <a:r>
              <a:rPr lang="fr-FR" sz="1200" spc="-12">
                <a:solidFill>
                  <a:schemeClr val="lt1"/>
                </a:solidFill>
                <a:latin typeface="Calibri"/>
              </a:rPr>
              <a:t>févr.</a:t>
            </a:r>
          </a:p>
        </p:txBody>
      </p:sp>
      <p:cxnSp>
        <p:nvCxnSpPr>
          <p:cNvPr id="532" name="OTLSHAPE_TB_00000000000000000000000000000000_Separator5"/>
          <p:cNvCxnSpPr/>
          <p:nvPr>
            <p:custDataLst>
              <p:tags r:id="rId19"/>
            </p:custDataLst>
          </p:nvPr>
        </p:nvCxnSpPr>
        <p:spPr>
          <a:xfrm>
            <a:off x="5436953"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3" name="OTLSHAPE_TB_00000000000000000000000000000000_TimescaleInterval6"/>
          <p:cNvSpPr txBox="1"/>
          <p:nvPr>
            <p:custDataLst>
              <p:tags r:id="rId20"/>
            </p:custDataLst>
          </p:nvPr>
        </p:nvSpPr>
        <p:spPr>
          <a:xfrm>
            <a:off x="5500453" y="2247611"/>
            <a:ext cx="305276" cy="186055"/>
          </a:xfrm>
          <a:prstGeom prst="rect">
            <a:avLst/>
          </a:prstGeom>
          <a:noFill/>
        </p:spPr>
        <p:txBody>
          <a:bodyPr vert="horz" wrap="none" lIns="0" tIns="0" rIns="0" bIns="0" rtlCol="0" anchor="ctr" anchorCtr="0">
            <a:noAutofit/>
          </a:bodyPr>
          <a:lstStyle/>
          <a:p>
            <a:r>
              <a:rPr lang="fr-FR" sz="1200" spc="-16">
                <a:solidFill>
                  <a:schemeClr val="lt1"/>
                </a:solidFill>
                <a:latin typeface="Calibri"/>
              </a:rPr>
              <a:t>mars</a:t>
            </a:r>
          </a:p>
        </p:txBody>
      </p:sp>
      <p:cxnSp>
        <p:nvCxnSpPr>
          <p:cNvPr id="534" name="OTLSHAPE_TB_00000000000000000000000000000000_Separator6"/>
          <p:cNvCxnSpPr/>
          <p:nvPr>
            <p:custDataLst>
              <p:tags r:id="rId21"/>
            </p:custDataLst>
          </p:nvPr>
        </p:nvCxnSpPr>
        <p:spPr>
          <a:xfrm>
            <a:off x="6345887"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5" name="OTLSHAPE_TB_00000000000000000000000000000000_TimescaleInterval7"/>
          <p:cNvSpPr txBox="1"/>
          <p:nvPr>
            <p:custDataLst>
              <p:tags r:id="rId22"/>
            </p:custDataLst>
          </p:nvPr>
        </p:nvSpPr>
        <p:spPr>
          <a:xfrm>
            <a:off x="6409387" y="2247611"/>
            <a:ext cx="215900" cy="186055"/>
          </a:xfrm>
          <a:prstGeom prst="rect">
            <a:avLst/>
          </a:prstGeom>
          <a:noFill/>
        </p:spPr>
        <p:txBody>
          <a:bodyPr vert="horz" wrap="none" lIns="0" tIns="0" rIns="0" bIns="0" rtlCol="0" anchor="ctr" anchorCtr="0">
            <a:noAutofit/>
          </a:bodyPr>
          <a:lstStyle/>
          <a:p>
            <a:r>
              <a:rPr lang="fr-FR" sz="1200" spc="-14">
                <a:solidFill>
                  <a:schemeClr val="lt1"/>
                </a:solidFill>
                <a:latin typeface="Calibri"/>
              </a:rPr>
              <a:t>avr.</a:t>
            </a:r>
          </a:p>
        </p:txBody>
      </p:sp>
      <p:cxnSp>
        <p:nvCxnSpPr>
          <p:cNvPr id="536" name="OTLSHAPE_TB_00000000000000000000000000000000_Separator7"/>
          <p:cNvCxnSpPr/>
          <p:nvPr>
            <p:custDataLst>
              <p:tags r:id="rId23"/>
            </p:custDataLst>
          </p:nvPr>
        </p:nvCxnSpPr>
        <p:spPr>
          <a:xfrm>
            <a:off x="7225501"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7" name="OTLSHAPE_TB_00000000000000000000000000000000_TimescaleInterval8"/>
          <p:cNvSpPr txBox="1"/>
          <p:nvPr>
            <p:custDataLst>
              <p:tags r:id="rId24"/>
            </p:custDataLst>
          </p:nvPr>
        </p:nvSpPr>
        <p:spPr>
          <a:xfrm>
            <a:off x="7289001" y="2247611"/>
            <a:ext cx="231666" cy="186055"/>
          </a:xfrm>
          <a:prstGeom prst="rect">
            <a:avLst/>
          </a:prstGeom>
          <a:noFill/>
        </p:spPr>
        <p:txBody>
          <a:bodyPr vert="horz" wrap="none" lIns="0" tIns="0" rIns="0" bIns="0" rtlCol="0" anchor="ctr" anchorCtr="0">
            <a:noAutofit/>
          </a:bodyPr>
          <a:lstStyle/>
          <a:p>
            <a:r>
              <a:rPr lang="fr-FR" sz="1200" spc="-20">
                <a:solidFill>
                  <a:schemeClr val="lt1"/>
                </a:solidFill>
                <a:latin typeface="Calibri"/>
              </a:rPr>
              <a:t>mai</a:t>
            </a:r>
          </a:p>
        </p:txBody>
      </p:sp>
      <p:sp>
        <p:nvSpPr>
          <p:cNvPr id="540" name="OTLSHAPE_M_c707ac563b4d49778332dd2114919fdc_Title"/>
          <p:cNvSpPr txBox="1"/>
          <p:nvPr>
            <p:custDataLst>
              <p:tags r:id="rId25"/>
            </p:custDataLst>
          </p:nvPr>
        </p:nvSpPr>
        <p:spPr>
          <a:xfrm>
            <a:off x="3646515" y="1583295"/>
            <a:ext cx="1625600" cy="170519"/>
          </a:xfrm>
          <a:prstGeom prst="rect">
            <a:avLst/>
          </a:prstGeom>
          <a:noFill/>
        </p:spPr>
        <p:txBody>
          <a:bodyPr vert="horz" wrap="square" lIns="0" tIns="0" rIns="0" bIns="0" rtlCol="0" anchor="ctr" anchorCtr="0">
            <a:spAutoFit/>
          </a:bodyPr>
          <a:lstStyle/>
          <a:p>
            <a:r>
              <a:rPr lang="fr-FR" sz="1100" b="1" spc="-6" dirty="0">
                <a:solidFill>
                  <a:schemeClr val="dk1"/>
                </a:solidFill>
                <a:latin typeface="Calibri"/>
              </a:rPr>
              <a:t>Stratégie nationale de santé</a:t>
            </a:r>
          </a:p>
        </p:txBody>
      </p:sp>
      <p:sp>
        <p:nvSpPr>
          <p:cNvPr id="541" name="OTLSHAPE_M_c707ac563b4d49778332dd2114919fdc_Date"/>
          <p:cNvSpPr txBox="1"/>
          <p:nvPr>
            <p:custDataLst>
              <p:tags r:id="rId26"/>
            </p:custDataLst>
          </p:nvPr>
        </p:nvSpPr>
        <p:spPr>
          <a:xfrm>
            <a:off x="3667083" y="1755520"/>
            <a:ext cx="622300" cy="155025"/>
          </a:xfrm>
          <a:prstGeom prst="rect">
            <a:avLst/>
          </a:prstGeom>
          <a:noFill/>
        </p:spPr>
        <p:txBody>
          <a:bodyPr vert="horz" wrap="square" lIns="0" tIns="0" rIns="0" bIns="0" rtlCol="0" anchor="ctr" anchorCtr="0">
            <a:spAutoFit/>
          </a:bodyPr>
          <a:lstStyle/>
          <a:p>
            <a:r>
              <a:rPr lang="fr-FR" sz="1000" spc="-8" dirty="0">
                <a:solidFill>
                  <a:srgbClr val="1F497E"/>
                </a:solidFill>
                <a:latin typeface="Calibri"/>
              </a:rPr>
              <a:t>12/2017</a:t>
            </a:r>
          </a:p>
        </p:txBody>
      </p:sp>
      <p:sp>
        <p:nvSpPr>
          <p:cNvPr id="542" name="OTLSHAPE_M_c707ac563b4d49778332dd2114919fdc_Shape"/>
          <p:cNvSpPr/>
          <p:nvPr>
            <p:custDataLst>
              <p:tags r:id="rId27"/>
            </p:custDataLst>
          </p:nvPr>
        </p:nvSpPr>
        <p:spPr>
          <a:xfrm rot="16200000">
            <a:off x="3434749" y="1667933"/>
            <a:ext cx="165100" cy="165100"/>
          </a:xfrm>
          <a:prstGeom prst="flowChartMerge">
            <a:avLst/>
          </a:prstGeom>
          <a:solidFill>
            <a:srgbClr val="B20E1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3" name="OTLSHAPE_M_e7bf1ba2125a45a0bb63bec70e816345_Title"/>
          <p:cNvSpPr txBox="1"/>
          <p:nvPr>
            <p:custDataLst>
              <p:tags r:id="rId28"/>
            </p:custDataLst>
          </p:nvPr>
        </p:nvSpPr>
        <p:spPr>
          <a:xfrm>
            <a:off x="7512721" y="1574544"/>
            <a:ext cx="1358900" cy="169277"/>
          </a:xfrm>
          <a:prstGeom prst="rect">
            <a:avLst/>
          </a:prstGeom>
          <a:noFill/>
        </p:spPr>
        <p:txBody>
          <a:bodyPr vert="horz" wrap="square" lIns="0" tIns="0" rIns="0" bIns="0" rtlCol="0" anchor="ctr" anchorCtr="0">
            <a:spAutoFit/>
          </a:bodyPr>
          <a:lstStyle/>
          <a:p>
            <a:r>
              <a:rPr lang="fr-FR" sz="1100" b="1" dirty="0">
                <a:solidFill>
                  <a:schemeClr val="dk1"/>
                </a:solidFill>
                <a:latin typeface="Calibri"/>
              </a:rPr>
              <a:t>Adoption du PRS</a:t>
            </a:r>
          </a:p>
        </p:txBody>
      </p:sp>
      <p:sp>
        <p:nvSpPr>
          <p:cNvPr id="544" name="OTLSHAPE_M_e7bf1ba2125a45a0bb63bec70e816345_Date"/>
          <p:cNvSpPr txBox="1"/>
          <p:nvPr>
            <p:custDataLst>
              <p:tags r:id="rId29"/>
            </p:custDataLst>
          </p:nvPr>
        </p:nvSpPr>
        <p:spPr>
          <a:xfrm>
            <a:off x="7538531" y="1743821"/>
            <a:ext cx="622300" cy="155025"/>
          </a:xfrm>
          <a:prstGeom prst="rect">
            <a:avLst/>
          </a:prstGeom>
          <a:noFill/>
        </p:spPr>
        <p:txBody>
          <a:bodyPr vert="horz" wrap="square" lIns="0" tIns="0" rIns="0" bIns="0" rtlCol="0" anchor="ctr" anchorCtr="0">
            <a:spAutoFit/>
          </a:bodyPr>
          <a:lstStyle/>
          <a:p>
            <a:r>
              <a:rPr lang="fr-FR" sz="1000" spc="-8" dirty="0">
                <a:solidFill>
                  <a:srgbClr val="1F497E"/>
                </a:solidFill>
                <a:latin typeface="Calibri"/>
              </a:rPr>
              <a:t>05/2018</a:t>
            </a:r>
          </a:p>
        </p:txBody>
      </p:sp>
      <p:sp>
        <p:nvSpPr>
          <p:cNvPr id="545" name="OTLSHAPE_M_e7bf1ba2125a45a0bb63bec70e816345_Shape"/>
          <p:cNvSpPr/>
          <p:nvPr>
            <p:custDataLst>
              <p:tags r:id="rId30"/>
            </p:custDataLst>
          </p:nvPr>
        </p:nvSpPr>
        <p:spPr>
          <a:xfrm rot="16200000">
            <a:off x="7315871" y="1616357"/>
            <a:ext cx="165100" cy="165100"/>
          </a:xfrm>
          <a:prstGeom prst="flowChartMerge">
            <a:avLst/>
          </a:prstGeom>
          <a:solidFill>
            <a:srgbClr val="B20E1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6" name="OTLSHAPE_T_b2549bc8ea3d4505a428371451599339_Shape"/>
          <p:cNvSpPr/>
          <p:nvPr>
            <p:custDataLst>
              <p:tags r:id="rId31"/>
            </p:custDataLst>
          </p:nvPr>
        </p:nvSpPr>
        <p:spPr>
          <a:xfrm>
            <a:off x="1420052" y="2734338"/>
            <a:ext cx="1828800" cy="203200"/>
          </a:xfrm>
          <a:prstGeom prst="roundRect">
            <a:avLst>
              <a:gd name="adj" fmla="val 100000"/>
            </a:avLst>
          </a:prstGeom>
          <a:solidFill>
            <a:schemeClr val="accent3"/>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7" name="OTLSHAPE_T_b2549bc8ea3d4505a428371451599339_ShapePercentage" hidden="1"/>
          <p:cNvSpPr/>
          <p:nvPr>
            <p:custDataLst>
              <p:tags r:id="rId32"/>
            </p:custDataLst>
          </p:nvPr>
        </p:nvSpPr>
        <p:spPr>
          <a:xfrm>
            <a:off x="1420052" y="36322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8" name="OTLSHAPE_T_b2549bc8ea3d4505a428371451599339_Duration" hidden="1"/>
          <p:cNvSpPr txBox="1"/>
          <p:nvPr>
            <p:custDataLst>
              <p:tags r:id="rId33"/>
            </p:custDataLst>
          </p:nvPr>
        </p:nvSpPr>
        <p:spPr>
          <a:xfrm>
            <a:off x="0" y="3632200"/>
            <a:ext cx="419100" cy="155025"/>
          </a:xfrm>
          <a:prstGeom prst="rect">
            <a:avLst/>
          </a:prstGeom>
          <a:noFill/>
        </p:spPr>
        <p:txBody>
          <a:bodyPr vert="horz" wrap="square" lIns="0" tIns="0" rIns="0" bIns="0" rtlCol="0" anchor="ctr" anchorCtr="0">
            <a:spAutoFit/>
          </a:bodyPr>
          <a:lstStyle/>
          <a:p>
            <a:pPr algn="ctr"/>
            <a:r>
              <a:rPr lang="fr-FR" sz="1000">
                <a:solidFill>
                  <a:schemeClr val="accent2"/>
                </a:solidFill>
                <a:latin typeface="Calibri"/>
              </a:rPr>
              <a:t>62 jours</a:t>
            </a:r>
          </a:p>
        </p:txBody>
      </p:sp>
      <p:sp>
        <p:nvSpPr>
          <p:cNvPr id="549" name="OTLSHAPE_T_b2549bc8ea3d4505a428371451599339_TextPercentage" hidden="1"/>
          <p:cNvSpPr txBox="1"/>
          <p:nvPr>
            <p:custDataLst>
              <p:tags r:id="rId34"/>
            </p:custDataLst>
          </p:nvPr>
        </p:nvSpPr>
        <p:spPr>
          <a:xfrm>
            <a:off x="0" y="3787225"/>
            <a:ext cx="0" cy="153888"/>
          </a:xfrm>
          <a:prstGeom prst="rect">
            <a:avLst/>
          </a:prstGeom>
          <a:noFill/>
        </p:spPr>
        <p:txBody>
          <a:bodyPr vert="horz" wrap="square" lIns="0" tIns="0" rIns="0" bIns="0" rtlCol="0" anchor="ctr" anchorCtr="0">
            <a:spAutoFit/>
          </a:bodyPr>
          <a:lstStyle/>
          <a:p>
            <a:pPr algn="ctr"/>
            <a:endParaRPr lang="fr-FR" sz="1000">
              <a:solidFill>
                <a:schemeClr val="accent2"/>
              </a:solidFill>
              <a:latin typeface="Calibri"/>
            </a:endParaRPr>
          </a:p>
        </p:txBody>
      </p:sp>
      <p:sp>
        <p:nvSpPr>
          <p:cNvPr id="550" name="OTLSHAPE_T_b2549bc8ea3d4505a428371451599339_JoinedDate" hidden="1"/>
          <p:cNvSpPr txBox="1"/>
          <p:nvPr>
            <p:custDataLst>
              <p:tags r:id="rId35"/>
            </p:custDataLst>
          </p:nvPr>
        </p:nvSpPr>
        <p:spPr>
          <a:xfrm>
            <a:off x="0" y="3787225"/>
            <a:ext cx="0" cy="153888"/>
          </a:xfrm>
          <a:prstGeom prst="rect">
            <a:avLst/>
          </a:prstGeom>
          <a:noFill/>
        </p:spPr>
        <p:txBody>
          <a:bodyPr vert="horz" wrap="square" lIns="0" tIns="0" rIns="0" bIns="0" rtlCol="0" anchor="ctr" anchorCtr="0">
            <a:spAutoFit/>
          </a:bodyPr>
          <a:lstStyle/>
          <a:p>
            <a:pPr algn="ctr"/>
            <a:endParaRPr lang="fr-FR" sz="1000">
              <a:solidFill>
                <a:srgbClr val="1F497E"/>
              </a:solidFill>
              <a:latin typeface="Calibri"/>
            </a:endParaRPr>
          </a:p>
        </p:txBody>
      </p:sp>
      <p:sp>
        <p:nvSpPr>
          <p:cNvPr id="551" name="OTLSHAPE_T_b2549bc8ea3d4505a428371451599339_StartDate"/>
          <p:cNvSpPr txBox="1"/>
          <p:nvPr>
            <p:custDataLst>
              <p:tags r:id="rId36"/>
            </p:custDataLst>
          </p:nvPr>
        </p:nvSpPr>
        <p:spPr>
          <a:xfrm>
            <a:off x="756011" y="2758426"/>
            <a:ext cx="622300" cy="155025"/>
          </a:xfrm>
          <a:prstGeom prst="rect">
            <a:avLst/>
          </a:prstGeom>
          <a:noFill/>
        </p:spPr>
        <p:txBody>
          <a:bodyPr vert="horz" wrap="square" lIns="0" tIns="0" rIns="0" bIns="0" rtlCol="0" anchor="ctr" anchorCtr="0">
            <a:spAutoFit/>
          </a:bodyPr>
          <a:lstStyle/>
          <a:p>
            <a:pPr algn="ctr"/>
            <a:r>
              <a:rPr lang="fr-FR" sz="1000" spc="-8">
                <a:solidFill>
                  <a:srgbClr val="1F497E"/>
                </a:solidFill>
                <a:latin typeface="Calibri"/>
              </a:rPr>
              <a:t>15/10/2017</a:t>
            </a:r>
          </a:p>
        </p:txBody>
      </p:sp>
      <p:sp>
        <p:nvSpPr>
          <p:cNvPr id="552" name="OTLSHAPE_T_b2549bc8ea3d4505a428371451599339_EndDate"/>
          <p:cNvSpPr txBox="1"/>
          <p:nvPr>
            <p:custDataLst>
              <p:tags r:id="rId37"/>
            </p:custDataLst>
          </p:nvPr>
        </p:nvSpPr>
        <p:spPr>
          <a:xfrm>
            <a:off x="3288699" y="2758426"/>
            <a:ext cx="622300" cy="155025"/>
          </a:xfrm>
          <a:prstGeom prst="rect">
            <a:avLst/>
          </a:prstGeom>
          <a:noFill/>
        </p:spPr>
        <p:txBody>
          <a:bodyPr vert="horz" wrap="square" lIns="0" tIns="0" rIns="0" bIns="0" rtlCol="0" anchor="ctr" anchorCtr="0">
            <a:spAutoFit/>
          </a:bodyPr>
          <a:lstStyle/>
          <a:p>
            <a:pPr algn="ctr"/>
            <a:r>
              <a:rPr lang="fr-FR" sz="1000" spc="-8">
                <a:solidFill>
                  <a:srgbClr val="1F497E"/>
                </a:solidFill>
                <a:latin typeface="Calibri"/>
              </a:rPr>
              <a:t>15/12/2017</a:t>
            </a:r>
          </a:p>
        </p:txBody>
      </p:sp>
      <p:sp>
        <p:nvSpPr>
          <p:cNvPr id="553" name="OTLSHAPE_T_b2549bc8ea3d4505a428371451599339_Title"/>
          <p:cNvSpPr txBox="1"/>
          <p:nvPr>
            <p:custDataLst>
              <p:tags r:id="rId38"/>
            </p:custDataLst>
          </p:nvPr>
        </p:nvSpPr>
        <p:spPr>
          <a:xfrm>
            <a:off x="1877109" y="2750678"/>
            <a:ext cx="914400" cy="170519"/>
          </a:xfrm>
          <a:prstGeom prst="rect">
            <a:avLst/>
          </a:prstGeom>
          <a:noFill/>
        </p:spPr>
        <p:txBody>
          <a:bodyPr vert="horz" wrap="square" lIns="0" tIns="0" rIns="0" bIns="0" rtlCol="0" anchor="ctr" anchorCtr="0">
            <a:spAutoFit/>
          </a:bodyPr>
          <a:lstStyle/>
          <a:p>
            <a:pPr algn="ctr"/>
            <a:r>
              <a:rPr lang="fr-FR" sz="1100" b="1" spc="-22">
                <a:solidFill>
                  <a:schemeClr val="dk1"/>
                </a:solidFill>
                <a:latin typeface="Calibri"/>
              </a:rPr>
              <a:t>CONCERTATION</a:t>
            </a:r>
          </a:p>
        </p:txBody>
      </p:sp>
      <p:sp>
        <p:nvSpPr>
          <p:cNvPr id="554" name="OTLSHAPE_T_f5a2aa935d6b45f4a3adc9fa9e5981b5_Shape"/>
          <p:cNvSpPr/>
          <p:nvPr>
            <p:custDataLst>
              <p:tags r:id="rId39"/>
            </p:custDataLst>
          </p:nvPr>
        </p:nvSpPr>
        <p:spPr>
          <a:xfrm>
            <a:off x="4571998" y="2984697"/>
            <a:ext cx="2653503" cy="183944"/>
          </a:xfrm>
          <a:prstGeom prst="roundRect">
            <a:avLst>
              <a:gd name="adj" fmla="val 100000"/>
            </a:avLst>
          </a:prstGeom>
          <a:solidFill>
            <a:schemeClr val="accent3"/>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5" name="OTLSHAPE_T_f5a2aa935d6b45f4a3adc9fa9e5981b5_ShapePercentage" hidden="1"/>
          <p:cNvSpPr/>
          <p:nvPr>
            <p:custDataLst>
              <p:tags r:id="rId40"/>
            </p:custDataLst>
          </p:nvPr>
        </p:nvSpPr>
        <p:spPr>
          <a:xfrm>
            <a:off x="3707047" y="38989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6" name="OTLSHAPE_T_f5a2aa935d6b45f4a3adc9fa9e5981b5_Duration" hidden="1"/>
          <p:cNvSpPr txBox="1"/>
          <p:nvPr>
            <p:custDataLst>
              <p:tags r:id="rId41"/>
            </p:custDataLst>
          </p:nvPr>
        </p:nvSpPr>
        <p:spPr>
          <a:xfrm>
            <a:off x="0" y="3898900"/>
            <a:ext cx="419100" cy="155025"/>
          </a:xfrm>
          <a:prstGeom prst="rect">
            <a:avLst/>
          </a:prstGeom>
          <a:noFill/>
        </p:spPr>
        <p:txBody>
          <a:bodyPr vert="horz" wrap="square" lIns="0" tIns="0" rIns="0" bIns="0" rtlCol="0" anchor="ctr" anchorCtr="0">
            <a:spAutoFit/>
          </a:bodyPr>
          <a:lstStyle/>
          <a:p>
            <a:pPr algn="ctr"/>
            <a:r>
              <a:rPr lang="fr-FR" sz="1000">
                <a:solidFill>
                  <a:schemeClr val="accent2"/>
                </a:solidFill>
                <a:latin typeface="Calibri"/>
              </a:rPr>
              <a:t>90 jours</a:t>
            </a:r>
          </a:p>
        </p:txBody>
      </p:sp>
      <p:sp>
        <p:nvSpPr>
          <p:cNvPr id="557" name="OTLSHAPE_T_f5a2aa935d6b45f4a3adc9fa9e5981b5_TextPercentage" hidden="1"/>
          <p:cNvSpPr txBox="1"/>
          <p:nvPr>
            <p:custDataLst>
              <p:tags r:id="rId42"/>
            </p:custDataLst>
          </p:nvPr>
        </p:nvSpPr>
        <p:spPr>
          <a:xfrm>
            <a:off x="0" y="4053925"/>
            <a:ext cx="0" cy="153888"/>
          </a:xfrm>
          <a:prstGeom prst="rect">
            <a:avLst/>
          </a:prstGeom>
          <a:noFill/>
        </p:spPr>
        <p:txBody>
          <a:bodyPr vert="horz" wrap="square" lIns="0" tIns="0" rIns="0" bIns="0" rtlCol="0" anchor="ctr" anchorCtr="0">
            <a:spAutoFit/>
          </a:bodyPr>
          <a:lstStyle/>
          <a:p>
            <a:pPr algn="ctr"/>
            <a:endParaRPr lang="fr-FR" sz="1000">
              <a:solidFill>
                <a:schemeClr val="accent2"/>
              </a:solidFill>
              <a:latin typeface="Calibri"/>
            </a:endParaRPr>
          </a:p>
        </p:txBody>
      </p:sp>
      <p:sp>
        <p:nvSpPr>
          <p:cNvPr id="558" name="OTLSHAPE_T_f5a2aa935d6b45f4a3adc9fa9e5981b5_JoinedDate" hidden="1"/>
          <p:cNvSpPr txBox="1"/>
          <p:nvPr>
            <p:custDataLst>
              <p:tags r:id="rId43"/>
            </p:custDataLst>
          </p:nvPr>
        </p:nvSpPr>
        <p:spPr>
          <a:xfrm>
            <a:off x="0" y="4053925"/>
            <a:ext cx="0" cy="153888"/>
          </a:xfrm>
          <a:prstGeom prst="rect">
            <a:avLst/>
          </a:prstGeom>
          <a:noFill/>
        </p:spPr>
        <p:txBody>
          <a:bodyPr vert="horz" wrap="square" lIns="0" tIns="0" rIns="0" bIns="0" rtlCol="0" anchor="ctr" anchorCtr="0">
            <a:spAutoFit/>
          </a:bodyPr>
          <a:lstStyle/>
          <a:p>
            <a:pPr algn="ctr"/>
            <a:endParaRPr lang="fr-FR" sz="1000">
              <a:solidFill>
                <a:srgbClr val="1F497E"/>
              </a:solidFill>
              <a:latin typeface="Calibri"/>
            </a:endParaRPr>
          </a:p>
        </p:txBody>
      </p:sp>
      <p:sp>
        <p:nvSpPr>
          <p:cNvPr id="559" name="OTLSHAPE_T_f5a2aa935d6b45f4a3adc9fa9e5981b5_StartDate"/>
          <p:cNvSpPr txBox="1"/>
          <p:nvPr>
            <p:custDataLst>
              <p:tags r:id="rId44"/>
            </p:custDataLst>
          </p:nvPr>
        </p:nvSpPr>
        <p:spPr>
          <a:xfrm>
            <a:off x="3639537" y="2987444"/>
            <a:ext cx="677391" cy="153888"/>
          </a:xfrm>
          <a:prstGeom prst="rect">
            <a:avLst/>
          </a:prstGeom>
          <a:noFill/>
        </p:spPr>
        <p:txBody>
          <a:bodyPr vert="horz" wrap="square" lIns="0" tIns="0" rIns="0" bIns="0" rtlCol="0" anchor="ctr" anchorCtr="0">
            <a:spAutoFit/>
          </a:bodyPr>
          <a:lstStyle/>
          <a:p>
            <a:pPr algn="ctr"/>
            <a:r>
              <a:rPr lang="fr-FR" sz="1000" spc="-8" dirty="0">
                <a:solidFill>
                  <a:srgbClr val="1F497E"/>
                </a:solidFill>
                <a:latin typeface="Calibri"/>
              </a:rPr>
              <a:t>02/02/2018</a:t>
            </a:r>
          </a:p>
        </p:txBody>
      </p:sp>
      <p:sp>
        <p:nvSpPr>
          <p:cNvPr id="560" name="OTLSHAPE_T_f5a2aa935d6b45f4a3adc9fa9e5981b5_EndDate"/>
          <p:cNvSpPr txBox="1"/>
          <p:nvPr>
            <p:custDataLst>
              <p:tags r:id="rId45"/>
            </p:custDataLst>
          </p:nvPr>
        </p:nvSpPr>
        <p:spPr>
          <a:xfrm>
            <a:off x="7275742" y="2984697"/>
            <a:ext cx="694001" cy="153888"/>
          </a:xfrm>
          <a:prstGeom prst="rect">
            <a:avLst/>
          </a:prstGeom>
          <a:noFill/>
        </p:spPr>
        <p:txBody>
          <a:bodyPr vert="horz" wrap="square" lIns="0" tIns="0" rIns="0" bIns="0" rtlCol="0" anchor="ctr" anchorCtr="0">
            <a:spAutoFit/>
          </a:bodyPr>
          <a:lstStyle/>
          <a:p>
            <a:pPr algn="ctr"/>
            <a:r>
              <a:rPr lang="fr-FR" sz="1000" spc="-8" dirty="0">
                <a:solidFill>
                  <a:srgbClr val="1F497E"/>
                </a:solidFill>
                <a:latin typeface="Calibri"/>
              </a:rPr>
              <a:t>30/04/2018</a:t>
            </a:r>
          </a:p>
        </p:txBody>
      </p:sp>
      <p:sp>
        <p:nvSpPr>
          <p:cNvPr id="561" name="OTLSHAPE_T_f5a2aa935d6b45f4a3adc9fa9e5981b5_Title"/>
          <p:cNvSpPr txBox="1"/>
          <p:nvPr>
            <p:custDataLst>
              <p:tags r:id="rId46"/>
            </p:custDataLst>
          </p:nvPr>
        </p:nvSpPr>
        <p:spPr>
          <a:xfrm>
            <a:off x="4318712" y="3001037"/>
            <a:ext cx="2197100" cy="170519"/>
          </a:xfrm>
          <a:prstGeom prst="rect">
            <a:avLst/>
          </a:prstGeom>
          <a:noFill/>
        </p:spPr>
        <p:txBody>
          <a:bodyPr vert="horz" wrap="square" lIns="0" tIns="0" rIns="0" bIns="0" rtlCol="0" anchor="ctr" anchorCtr="0">
            <a:spAutoFit/>
          </a:bodyPr>
          <a:lstStyle/>
          <a:p>
            <a:pPr algn="ctr"/>
            <a:r>
              <a:rPr lang="fr-FR" sz="1100" b="1" spc="-10" dirty="0">
                <a:solidFill>
                  <a:schemeClr val="dk1"/>
                </a:solidFill>
                <a:latin typeface="Calibri"/>
              </a:rPr>
              <a:t>CONSULTATION OFFICIELLE DE 3 MOIS</a:t>
            </a:r>
          </a:p>
        </p:txBody>
      </p:sp>
      <p:sp>
        <p:nvSpPr>
          <p:cNvPr id="562" name="OTLSHAPE_T_49dbe3898d654a36b3af48d2faeab4d6_Shape"/>
          <p:cNvSpPr/>
          <p:nvPr>
            <p:custDataLst>
              <p:tags r:id="rId47"/>
            </p:custDataLst>
          </p:nvPr>
        </p:nvSpPr>
        <p:spPr>
          <a:xfrm>
            <a:off x="1420052" y="3267738"/>
            <a:ext cx="5816600" cy="203200"/>
          </a:xfrm>
          <a:prstGeom prst="roundRect">
            <a:avLst>
              <a:gd name="adj" fmla="val 100000"/>
            </a:avLst>
          </a:prstGeom>
          <a:solidFill>
            <a:schemeClr val="accent3"/>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3" name="OTLSHAPE_T_49dbe3898d654a36b3af48d2faeab4d6_ShapePercentage" hidden="1"/>
          <p:cNvSpPr/>
          <p:nvPr>
            <p:custDataLst>
              <p:tags r:id="rId48"/>
            </p:custDataLst>
          </p:nvPr>
        </p:nvSpPr>
        <p:spPr>
          <a:xfrm>
            <a:off x="1420052" y="41656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4" name="OTLSHAPE_T_49dbe3898d654a36b3af48d2faeab4d6_Duration" hidden="1"/>
          <p:cNvSpPr txBox="1"/>
          <p:nvPr>
            <p:custDataLst>
              <p:tags r:id="rId49"/>
            </p:custDataLst>
          </p:nvPr>
        </p:nvSpPr>
        <p:spPr>
          <a:xfrm>
            <a:off x="0" y="4165600"/>
            <a:ext cx="482600" cy="155025"/>
          </a:xfrm>
          <a:prstGeom prst="rect">
            <a:avLst/>
          </a:prstGeom>
          <a:noFill/>
        </p:spPr>
        <p:txBody>
          <a:bodyPr vert="horz" wrap="square" lIns="0" tIns="0" rIns="0" bIns="0" rtlCol="0" anchor="ctr" anchorCtr="0">
            <a:spAutoFit/>
          </a:bodyPr>
          <a:lstStyle/>
          <a:p>
            <a:pPr algn="ctr"/>
            <a:r>
              <a:rPr lang="fr-FR" sz="1000">
                <a:solidFill>
                  <a:schemeClr val="accent2"/>
                </a:solidFill>
                <a:latin typeface="Calibri"/>
              </a:rPr>
              <a:t>198 jours</a:t>
            </a:r>
          </a:p>
        </p:txBody>
      </p:sp>
      <p:sp>
        <p:nvSpPr>
          <p:cNvPr id="565" name="OTLSHAPE_T_49dbe3898d654a36b3af48d2faeab4d6_TextPercentage" hidden="1"/>
          <p:cNvSpPr txBox="1"/>
          <p:nvPr>
            <p:custDataLst>
              <p:tags r:id="rId50"/>
            </p:custDataLst>
          </p:nvPr>
        </p:nvSpPr>
        <p:spPr>
          <a:xfrm>
            <a:off x="0" y="4320625"/>
            <a:ext cx="0" cy="153888"/>
          </a:xfrm>
          <a:prstGeom prst="rect">
            <a:avLst/>
          </a:prstGeom>
          <a:noFill/>
        </p:spPr>
        <p:txBody>
          <a:bodyPr vert="horz" wrap="square" lIns="0" tIns="0" rIns="0" bIns="0" rtlCol="0" anchor="ctr" anchorCtr="0">
            <a:spAutoFit/>
          </a:bodyPr>
          <a:lstStyle/>
          <a:p>
            <a:pPr algn="ctr"/>
            <a:endParaRPr lang="fr-FR" sz="1000">
              <a:solidFill>
                <a:schemeClr val="accent2"/>
              </a:solidFill>
              <a:latin typeface="Calibri"/>
            </a:endParaRPr>
          </a:p>
        </p:txBody>
      </p:sp>
      <p:sp>
        <p:nvSpPr>
          <p:cNvPr id="566" name="OTLSHAPE_T_49dbe3898d654a36b3af48d2faeab4d6_JoinedDate" hidden="1"/>
          <p:cNvSpPr txBox="1"/>
          <p:nvPr>
            <p:custDataLst>
              <p:tags r:id="rId51"/>
            </p:custDataLst>
          </p:nvPr>
        </p:nvSpPr>
        <p:spPr>
          <a:xfrm>
            <a:off x="0" y="4320625"/>
            <a:ext cx="0" cy="153888"/>
          </a:xfrm>
          <a:prstGeom prst="rect">
            <a:avLst/>
          </a:prstGeom>
          <a:noFill/>
        </p:spPr>
        <p:txBody>
          <a:bodyPr vert="horz" wrap="square" lIns="0" tIns="0" rIns="0" bIns="0" rtlCol="0" anchor="ctr" anchorCtr="0">
            <a:spAutoFit/>
          </a:bodyPr>
          <a:lstStyle/>
          <a:p>
            <a:pPr algn="ctr"/>
            <a:endParaRPr lang="fr-FR" sz="1000">
              <a:solidFill>
                <a:srgbClr val="1F497E"/>
              </a:solidFill>
              <a:latin typeface="Calibri"/>
            </a:endParaRPr>
          </a:p>
        </p:txBody>
      </p:sp>
      <p:sp>
        <p:nvSpPr>
          <p:cNvPr id="567" name="OTLSHAPE_T_49dbe3898d654a36b3af48d2faeab4d6_StartDate"/>
          <p:cNvSpPr txBox="1"/>
          <p:nvPr>
            <p:custDataLst>
              <p:tags r:id="rId52"/>
            </p:custDataLst>
          </p:nvPr>
        </p:nvSpPr>
        <p:spPr>
          <a:xfrm>
            <a:off x="756011" y="3291826"/>
            <a:ext cx="622300" cy="155025"/>
          </a:xfrm>
          <a:prstGeom prst="rect">
            <a:avLst/>
          </a:prstGeom>
          <a:noFill/>
        </p:spPr>
        <p:txBody>
          <a:bodyPr vert="horz" wrap="square" lIns="0" tIns="0" rIns="0" bIns="0" rtlCol="0" anchor="ctr" anchorCtr="0">
            <a:spAutoFit/>
          </a:bodyPr>
          <a:lstStyle/>
          <a:p>
            <a:pPr algn="ctr"/>
            <a:r>
              <a:rPr lang="fr-FR" sz="1000" spc="-8">
                <a:solidFill>
                  <a:srgbClr val="1F497E"/>
                </a:solidFill>
                <a:latin typeface="Calibri"/>
              </a:rPr>
              <a:t>15/10/2017</a:t>
            </a:r>
          </a:p>
        </p:txBody>
      </p:sp>
      <p:sp>
        <p:nvSpPr>
          <p:cNvPr id="568" name="OTLSHAPE_T_49dbe3898d654a36b3af48d2faeab4d6_EndDate"/>
          <p:cNvSpPr txBox="1"/>
          <p:nvPr>
            <p:custDataLst>
              <p:tags r:id="rId53"/>
            </p:custDataLst>
          </p:nvPr>
        </p:nvSpPr>
        <p:spPr>
          <a:xfrm>
            <a:off x="7276281" y="3291826"/>
            <a:ext cx="558800" cy="155025"/>
          </a:xfrm>
          <a:prstGeom prst="rect">
            <a:avLst/>
          </a:prstGeom>
          <a:noFill/>
        </p:spPr>
        <p:txBody>
          <a:bodyPr vert="horz" wrap="square" lIns="0" tIns="0" rIns="0" bIns="0" rtlCol="0" anchor="ctr" anchorCtr="0">
            <a:spAutoFit/>
          </a:bodyPr>
          <a:lstStyle/>
          <a:p>
            <a:pPr algn="ctr"/>
            <a:r>
              <a:rPr lang="fr-FR" sz="1000" spc="-8">
                <a:solidFill>
                  <a:srgbClr val="1F497E"/>
                </a:solidFill>
                <a:latin typeface="Calibri"/>
              </a:rPr>
              <a:t>30/4/2018</a:t>
            </a:r>
          </a:p>
        </p:txBody>
      </p:sp>
      <p:sp>
        <p:nvSpPr>
          <p:cNvPr id="569" name="OTLSHAPE_T_49dbe3898d654a36b3af48d2faeab4d6_Title"/>
          <p:cNvSpPr txBox="1"/>
          <p:nvPr>
            <p:custDataLst>
              <p:tags r:id="rId54"/>
            </p:custDataLst>
          </p:nvPr>
        </p:nvSpPr>
        <p:spPr>
          <a:xfrm>
            <a:off x="3838875" y="3284078"/>
            <a:ext cx="977900" cy="170519"/>
          </a:xfrm>
          <a:prstGeom prst="rect">
            <a:avLst/>
          </a:prstGeom>
          <a:noFill/>
        </p:spPr>
        <p:txBody>
          <a:bodyPr vert="horz" wrap="square" lIns="0" tIns="0" rIns="0" bIns="0" rtlCol="0" anchor="ctr" anchorCtr="0">
            <a:spAutoFit/>
          </a:bodyPr>
          <a:lstStyle/>
          <a:p>
            <a:pPr algn="ctr"/>
            <a:r>
              <a:rPr lang="fr-FR" sz="1100" b="1" spc="-14">
                <a:solidFill>
                  <a:schemeClr val="dk1"/>
                </a:solidFill>
                <a:latin typeface="Calibri"/>
              </a:rPr>
              <a:t>CONSOLIDATION</a:t>
            </a:r>
          </a:p>
        </p:txBody>
      </p:sp>
      <p:sp>
        <p:nvSpPr>
          <p:cNvPr id="515" name="Titre 1"/>
          <p:cNvSpPr txBox="1">
            <a:spLocks/>
          </p:cNvSpPr>
          <p:nvPr/>
        </p:nvSpPr>
        <p:spPr>
          <a:xfrm>
            <a:off x="500092" y="467219"/>
            <a:ext cx="8424936" cy="864095"/>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Une démarche de </a:t>
            </a:r>
            <a:r>
              <a:rPr lang="fr-FR" sz="3200" b="1" dirty="0" err="1">
                <a:solidFill>
                  <a:srgbClr val="003399"/>
                </a:solidFill>
                <a:latin typeface="+mj-lt"/>
                <a:ea typeface="+mj-ea"/>
                <a:cs typeface="+mj-cs"/>
              </a:rPr>
              <a:t>co</a:t>
            </a:r>
            <a:r>
              <a:rPr lang="fr-FR" sz="3200" b="1" dirty="0">
                <a:solidFill>
                  <a:srgbClr val="003399"/>
                </a:solidFill>
                <a:latin typeface="+mj-lt"/>
                <a:ea typeface="+mj-ea"/>
                <a:cs typeface="+mj-cs"/>
              </a:rPr>
              <a:t>-construction</a:t>
            </a:r>
          </a:p>
        </p:txBody>
      </p:sp>
      <p:pic>
        <p:nvPicPr>
          <p:cNvPr id="516" name="Picture 6"/>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3707904" y="42615"/>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0" name="Espace réservé du contenu 2"/>
          <p:cNvSpPr txBox="1">
            <a:spLocks/>
          </p:cNvSpPr>
          <p:nvPr/>
        </p:nvSpPr>
        <p:spPr>
          <a:xfrm>
            <a:off x="2861612" y="4149080"/>
            <a:ext cx="5825187" cy="19770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dirty="0"/>
          </a:p>
        </p:txBody>
      </p:sp>
      <p:graphicFrame>
        <p:nvGraphicFramePr>
          <p:cNvPr id="571" name="Diagramme 570"/>
          <p:cNvGraphicFramePr/>
          <p:nvPr>
            <p:extLst>
              <p:ext uri="{D42A27DB-BD31-4B8C-83A1-F6EECF244321}">
                <p14:modId xmlns:p14="http://schemas.microsoft.com/office/powerpoint/2010/main" val="2399932226"/>
              </p:ext>
            </p:extLst>
          </p:nvPr>
        </p:nvGraphicFramePr>
        <p:xfrm>
          <a:off x="722360" y="4146038"/>
          <a:ext cx="8202668" cy="2235290"/>
        </p:xfrm>
        <a:graphic>
          <a:graphicData uri="http://schemas.openxmlformats.org/drawingml/2006/diagram">
            <dgm:relIds xmlns:dgm="http://schemas.openxmlformats.org/drawingml/2006/diagram" xmlns:r="http://schemas.openxmlformats.org/officeDocument/2006/relationships" r:dm="rId58" r:lo="rId59" r:qs="rId60" r:cs="rId61"/>
          </a:graphicData>
        </a:graphic>
      </p:graphicFrame>
      <p:sp>
        <p:nvSpPr>
          <p:cNvPr id="577" name="Rectangle 576"/>
          <p:cNvSpPr/>
          <p:nvPr/>
        </p:nvSpPr>
        <p:spPr>
          <a:xfrm>
            <a:off x="2813820" y="2578785"/>
            <a:ext cx="3516359" cy="170042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3340" tIns="53340" rIns="53340" bIns="1388876" numCol="1" spcCol="1270" anchor="t" anchorCtr="0">
            <a:noAutofit/>
          </a:bodyPr>
          <a:lstStyle/>
          <a:p>
            <a:pPr lvl="0" algn="l" defTabSz="622300">
              <a:lnSpc>
                <a:spcPct val="90000"/>
              </a:lnSpc>
              <a:spcBef>
                <a:spcPct val="0"/>
              </a:spcBef>
              <a:spcAft>
                <a:spcPct val="35000"/>
              </a:spcAft>
            </a:pPr>
            <a:r>
              <a:rPr lang="fr-FR" sz="1400" kern="1200" dirty="0"/>
              <a:t> </a:t>
            </a:r>
          </a:p>
        </p:txBody>
      </p:sp>
      <p:sp>
        <p:nvSpPr>
          <p:cNvPr id="64"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32</a:t>
            </a:fld>
            <a:endParaRPr lang="fr-FR" sz="1100" dirty="0">
              <a:latin typeface="Arial" pitchFamily="34" charset="0"/>
              <a:cs typeface="Arial" pitchFamily="34" charset="0"/>
            </a:endParaRPr>
          </a:p>
        </p:txBody>
      </p:sp>
      <p:sp>
        <p:nvSpPr>
          <p:cNvPr id="65"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custDataLst>
      <p:tags r:id="rId1"/>
    </p:custDataLst>
    <p:extLst>
      <p:ext uri="{BB962C8B-B14F-4D97-AF65-F5344CB8AC3E}">
        <p14:creationId xmlns:p14="http://schemas.microsoft.com/office/powerpoint/2010/main" val="121705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23528" y="517734"/>
            <a:ext cx="8424936" cy="1039058"/>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fr-FR" sz="2800" b="1" dirty="0">
                <a:solidFill>
                  <a:srgbClr val="003399"/>
                </a:solidFill>
                <a:latin typeface="+mj-lt"/>
                <a:ea typeface="+mj-ea"/>
                <a:cs typeface="+mj-cs"/>
              </a:rPr>
              <a:t>La mise en œuvre du PRS : des partenaires à impliquer au plus proche des territoires</a:t>
            </a:r>
          </a:p>
        </p:txBody>
      </p:sp>
      <p:sp>
        <p:nvSpPr>
          <p:cNvPr id="7"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33</a:t>
            </a:fld>
            <a:endParaRPr lang="fr-FR" sz="1100" dirty="0">
              <a:latin typeface="Arial" pitchFamily="34" charset="0"/>
              <a:cs typeface="Arial" pitchFamily="34"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2615"/>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me 4"/>
          <p:cNvGraphicFramePr/>
          <p:nvPr>
            <p:extLst>
              <p:ext uri="{D42A27DB-BD31-4B8C-83A1-F6EECF244321}">
                <p14:modId xmlns:p14="http://schemas.microsoft.com/office/powerpoint/2010/main" val="4136354809"/>
              </p:ext>
            </p:extLst>
          </p:nvPr>
        </p:nvGraphicFramePr>
        <p:xfrm>
          <a:off x="755576" y="1628800"/>
          <a:ext cx="7992888"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3542012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23528" y="517734"/>
            <a:ext cx="8424936" cy="1039058"/>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fr-FR" sz="2800" b="1" dirty="0">
                <a:solidFill>
                  <a:srgbClr val="003399"/>
                </a:solidFill>
                <a:latin typeface="+mj-lt"/>
                <a:ea typeface="+mj-ea"/>
                <a:cs typeface="+mj-cs"/>
              </a:rPr>
              <a:t>Des partenaires à impliquer au plus proche des territoires pour une </a:t>
            </a:r>
            <a:r>
              <a:rPr lang="fr-FR" sz="2800" b="1">
                <a:solidFill>
                  <a:srgbClr val="003399"/>
                </a:solidFill>
                <a:latin typeface="+mj-lt"/>
                <a:ea typeface="+mj-ea"/>
                <a:cs typeface="+mj-cs"/>
              </a:rPr>
              <a:t>mise en œuvre </a:t>
            </a:r>
            <a:r>
              <a:rPr lang="fr-FR" sz="2800" b="1" dirty="0">
                <a:solidFill>
                  <a:srgbClr val="003399"/>
                </a:solidFill>
                <a:latin typeface="+mj-lt"/>
                <a:ea typeface="+mj-ea"/>
                <a:cs typeface="+mj-cs"/>
              </a:rPr>
              <a:t>pertinente et efficace</a:t>
            </a:r>
          </a:p>
        </p:txBody>
      </p:sp>
      <p:sp>
        <p:nvSpPr>
          <p:cNvPr id="7" name="Espace réservé du numéro de diapositive 6"/>
          <p:cNvSpPr>
            <a:spLocks noGrp="1"/>
          </p:cNvSpPr>
          <p:nvPr>
            <p:ph type="sldNum" sz="quarter" idx="12"/>
          </p:nvPr>
        </p:nvSpPr>
        <p:spPr>
          <a:xfrm>
            <a:off x="8460432" y="6461030"/>
            <a:ext cx="633561" cy="365125"/>
          </a:xfrm>
        </p:spPr>
        <p:txBody>
          <a:body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34</a:t>
            </a:fld>
            <a:endParaRPr lang="fr-FR" sz="1100" dirty="0">
              <a:latin typeface="Arial" pitchFamily="34" charset="0"/>
              <a:cs typeface="Arial" pitchFamily="34"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2615"/>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me 9"/>
          <p:cNvGraphicFramePr/>
          <p:nvPr>
            <p:extLst>
              <p:ext uri="{D42A27DB-BD31-4B8C-83A1-F6EECF244321}">
                <p14:modId xmlns:p14="http://schemas.microsoft.com/office/powerpoint/2010/main" val="173569407"/>
              </p:ext>
            </p:extLst>
          </p:nvPr>
        </p:nvGraphicFramePr>
        <p:xfrm>
          <a:off x="1043608" y="1528388"/>
          <a:ext cx="6840760"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Espace réservé du pied de page 4"/>
          <p:cNvSpPr>
            <a:spLocks noGrp="1"/>
          </p:cNvSpPr>
          <p:nvPr>
            <p:ph type="ftr" sz="quarter" idx="4294967295"/>
          </p:nvPr>
        </p:nvSpPr>
        <p:spPr>
          <a:xfrm>
            <a:off x="1403648" y="6356350"/>
            <a:ext cx="74168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 / décembre 2017</a:t>
            </a:r>
          </a:p>
        </p:txBody>
      </p:sp>
    </p:spTree>
    <p:extLst>
      <p:ext uri="{BB962C8B-B14F-4D97-AF65-F5344CB8AC3E}">
        <p14:creationId xmlns:p14="http://schemas.microsoft.com/office/powerpoint/2010/main" val="670213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23528" y="404664"/>
            <a:ext cx="8424936" cy="1039058"/>
          </a:xfrm>
          <a:prstGeom prst="rect">
            <a:avLst/>
          </a:prstGeom>
        </p:spPr>
        <p:txBody>
          <a:bodyPr vert="horz" lIns="91440" tIns="45720" rIns="91440" bIns="45720" rtlCol="0" anchor="ctr">
            <a:noAutofit/>
          </a:bodyPr>
          <a:lstStyle/>
          <a:p>
            <a:pPr lvl="0" algn="just">
              <a:spcBef>
                <a:spcPct val="0"/>
              </a:spcBef>
              <a:defRPr/>
            </a:pPr>
            <a:r>
              <a:rPr lang="fr-FR" sz="2800" b="1" dirty="0">
                <a:solidFill>
                  <a:srgbClr val="003399"/>
                </a:solidFill>
              </a:rPr>
              <a:t>La mise en œuvre du PRS : une </a:t>
            </a:r>
            <a:r>
              <a:rPr lang="fr-FR" sz="2800" b="1" dirty="0" err="1">
                <a:solidFill>
                  <a:srgbClr val="003399"/>
                </a:solidFill>
              </a:rPr>
              <a:t>co</a:t>
            </a:r>
            <a:r>
              <a:rPr lang="fr-FR" sz="2800" b="1" dirty="0">
                <a:solidFill>
                  <a:srgbClr val="003399"/>
                </a:solidFill>
              </a:rPr>
              <a:t>-construction des plans d’actions associés aux projets du PRS</a:t>
            </a:r>
          </a:p>
        </p:txBody>
      </p:sp>
      <p:sp>
        <p:nvSpPr>
          <p:cNvPr id="7"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35</a:t>
            </a:fld>
            <a:endParaRPr lang="fr-FR" sz="1100" dirty="0">
              <a:latin typeface="Arial" pitchFamily="34" charset="0"/>
              <a:cs typeface="Arial" pitchFamily="34" charset="0"/>
            </a:endParaRPr>
          </a:p>
        </p:txBody>
      </p: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2615"/>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graphicFrame>
        <p:nvGraphicFramePr>
          <p:cNvPr id="2" name="Diagramme 1"/>
          <p:cNvGraphicFramePr/>
          <p:nvPr>
            <p:extLst>
              <p:ext uri="{D42A27DB-BD31-4B8C-83A1-F6EECF244321}">
                <p14:modId xmlns:p14="http://schemas.microsoft.com/office/powerpoint/2010/main" val="1086720071"/>
              </p:ext>
            </p:extLst>
          </p:nvPr>
        </p:nvGraphicFramePr>
        <p:xfrm>
          <a:off x="948875" y="1628800"/>
          <a:ext cx="7704856" cy="4696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2248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259632" y="3429000"/>
            <a:ext cx="7344816" cy="1656184"/>
          </a:xfrm>
        </p:spPr>
        <p:txBody>
          <a:bodyPr/>
          <a:lstStyle/>
          <a:p>
            <a:pPr algn="just"/>
            <a:r>
              <a:rPr lang="fr-FR" sz="2400" dirty="0">
                <a:solidFill>
                  <a:srgbClr val="003399"/>
                </a:solidFill>
              </a:rPr>
              <a:t>Portons collectivement les orientations du PRS 2018-2027 dans une logique de responsabilité populationnelle et dans le cadre d’un partenariat renforcé et élargi à l’ensemble des acteurs des politiques publiques.</a:t>
            </a:r>
            <a:br>
              <a:rPr lang="fr-FR" sz="2400" b="1" dirty="0">
                <a:solidFill>
                  <a:srgbClr val="003399"/>
                </a:solidFill>
              </a:rPr>
            </a:br>
            <a:br>
              <a:rPr lang="fr-FR" sz="3200" b="1" dirty="0">
                <a:solidFill>
                  <a:srgbClr val="003399"/>
                </a:solidFill>
              </a:rPr>
            </a:br>
            <a:br>
              <a:rPr lang="fr-FR" sz="3200" b="1" dirty="0">
                <a:solidFill>
                  <a:srgbClr val="003399"/>
                </a:solidFill>
              </a:rPr>
            </a:br>
            <a:endParaRPr lang="fr-FR" sz="1800" dirty="0">
              <a:solidFill>
                <a:srgbClr val="003399"/>
              </a:solidFill>
            </a:endParaRPr>
          </a:p>
        </p:txBody>
      </p:sp>
      <p:sp>
        <p:nvSpPr>
          <p:cNvPr id="8" name="Arrondir un rectangle avec un coin diagonal 7"/>
          <p:cNvSpPr/>
          <p:nvPr/>
        </p:nvSpPr>
        <p:spPr>
          <a:xfrm>
            <a:off x="1907704" y="692696"/>
            <a:ext cx="5544616" cy="2222106"/>
          </a:xfrm>
          <a:prstGeom prst="round2DiagRect">
            <a:avLst/>
          </a:prstGeom>
          <a:ln w="50800">
            <a:solidFill>
              <a:srgbClr val="99CC0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5400" b="1" spc="80" dirty="0">
                <a:solidFill>
                  <a:srgbClr val="003399"/>
                </a:solidFill>
              </a:rPr>
              <a:t>PRS GRAND EST</a:t>
            </a:r>
          </a:p>
          <a:p>
            <a:pPr algn="ctr"/>
            <a:r>
              <a:rPr lang="fr-FR" sz="4400" b="1" spc="80" dirty="0">
                <a:solidFill>
                  <a:srgbClr val="003399"/>
                </a:solidFill>
              </a:rPr>
              <a:t>2018-2027</a:t>
            </a:r>
          </a:p>
        </p:txBody>
      </p:sp>
      <p:pic>
        <p:nvPicPr>
          <p:cNvPr id="15" name="Image 14" descr="Image associée"/>
          <p:cNvPicPr/>
          <p:nvPr/>
        </p:nvPicPr>
        <p:blipFill rotWithShape="1">
          <a:blip r:embed="rId2" cstate="print">
            <a:extLst>
              <a:ext uri="{28A0092B-C50C-407E-A947-70E740481C1C}">
                <a14:useLocalDpi xmlns:a14="http://schemas.microsoft.com/office/drawing/2010/main" val="0"/>
              </a:ext>
            </a:extLst>
          </a:blip>
          <a:srcRect l="5473" t="2280" r="4882"/>
          <a:stretch/>
        </p:blipFill>
        <p:spPr bwMode="auto">
          <a:xfrm>
            <a:off x="663432" y="3501008"/>
            <a:ext cx="432048" cy="432048"/>
          </a:xfrm>
          <a:prstGeom prst="rect">
            <a:avLst/>
          </a:prstGeom>
          <a:noFill/>
          <a:ln>
            <a:noFill/>
          </a:ln>
          <a:extLst>
            <a:ext uri="{53640926-AAD7-44D8-BBD7-CCE9431645EC}">
              <a14:shadowObscured xmlns:a14="http://schemas.microsoft.com/office/drawing/2010/main"/>
            </a:ext>
          </a:extLst>
        </p:spPr>
      </p:pic>
      <p:sp>
        <p:nvSpPr>
          <p:cNvPr id="7"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399523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1498159" y="2324373"/>
            <a:ext cx="6602233" cy="24688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sp>
        <p:nvSpPr>
          <p:cNvPr id="18" name="Rectangle à coins arrondis 17"/>
          <p:cNvSpPr/>
          <p:nvPr/>
        </p:nvSpPr>
        <p:spPr>
          <a:xfrm>
            <a:off x="4308686" y="5141404"/>
            <a:ext cx="3791706" cy="1086996"/>
          </a:xfrm>
          <a:prstGeom prst="roundRect">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000" b="1" dirty="0"/>
              <a:t>La mise en œuvre du PRS</a:t>
            </a:r>
          </a:p>
          <a:p>
            <a:pPr algn="ctr"/>
            <a:r>
              <a:rPr lang="fr-FR" sz="1600" b="1" dirty="0"/>
              <a:t>Projets de territoire, projets territoriaux de santé mentale, contrats locaux de santé, contrats d’objectifs et de moyens</a:t>
            </a:r>
          </a:p>
        </p:txBody>
      </p:sp>
      <p:sp>
        <p:nvSpPr>
          <p:cNvPr id="19" name="Pentagone 18"/>
          <p:cNvSpPr/>
          <p:nvPr/>
        </p:nvSpPr>
        <p:spPr>
          <a:xfrm>
            <a:off x="1981276" y="5408475"/>
            <a:ext cx="2218381" cy="576064"/>
          </a:xfrm>
          <a:prstGeom prst="homePlate">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t>Plans d’actions</a:t>
            </a:r>
          </a:p>
        </p:txBody>
      </p:sp>
      <p:sp>
        <p:nvSpPr>
          <p:cNvPr id="21" name="Rectangle à coins arrondis 20"/>
          <p:cNvSpPr/>
          <p:nvPr/>
        </p:nvSpPr>
        <p:spPr>
          <a:xfrm>
            <a:off x="1498159" y="980728"/>
            <a:ext cx="3217857" cy="91774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000" b="1" dirty="0"/>
              <a:t>Un état des lieux, des diagnostics sur la santé de la population du Grand Est</a:t>
            </a:r>
            <a:endParaRPr lang="fr-FR" sz="1400" dirty="0"/>
          </a:p>
        </p:txBody>
      </p:sp>
      <p:sp>
        <p:nvSpPr>
          <p:cNvPr id="10" name="Rectangle à coins arrondis 9"/>
          <p:cNvSpPr/>
          <p:nvPr/>
        </p:nvSpPr>
        <p:spPr>
          <a:xfrm>
            <a:off x="4708480" y="2792898"/>
            <a:ext cx="2795594" cy="72991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COS à 10 ans</a:t>
            </a:r>
          </a:p>
        </p:txBody>
      </p:sp>
      <p:sp>
        <p:nvSpPr>
          <p:cNvPr id="13" name="Rectangle à coins arrondis 12"/>
          <p:cNvSpPr/>
          <p:nvPr/>
        </p:nvSpPr>
        <p:spPr>
          <a:xfrm>
            <a:off x="4708479" y="3864354"/>
            <a:ext cx="2795594" cy="648072"/>
          </a:xfrm>
          <a:prstGeom prst="roundRect">
            <a:avLst/>
          </a:prstGeom>
          <a:solidFill>
            <a:srgbClr val="92D050"/>
          </a:solidFill>
          <a:ln>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000" b="1" dirty="0"/>
              <a:t>SRS  et PRAPS à 5 ans</a:t>
            </a:r>
          </a:p>
        </p:txBody>
      </p:sp>
      <p:sp>
        <p:nvSpPr>
          <p:cNvPr id="15" name="Pentagone 14"/>
          <p:cNvSpPr/>
          <p:nvPr/>
        </p:nvSpPr>
        <p:spPr>
          <a:xfrm>
            <a:off x="1698609" y="3900358"/>
            <a:ext cx="2783719" cy="576064"/>
          </a:xfrm>
          <a:prstGeom prst="homePlate">
            <a:avLst/>
          </a:prstGeom>
          <a:ln>
            <a:solidFill>
              <a:srgbClr val="92D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Objectifs opérationnels</a:t>
            </a:r>
          </a:p>
        </p:txBody>
      </p:sp>
      <p:cxnSp>
        <p:nvCxnSpPr>
          <p:cNvPr id="22" name="Connecteur droit avec flèche 21"/>
          <p:cNvCxnSpPr/>
          <p:nvPr/>
        </p:nvCxnSpPr>
        <p:spPr>
          <a:xfrm>
            <a:off x="2837060" y="3157853"/>
            <a:ext cx="0" cy="288033"/>
          </a:xfrm>
          <a:prstGeom prst="straightConnector1">
            <a:avLst/>
          </a:prstGeom>
          <a:ln>
            <a:solidFill>
              <a:srgbClr val="92D050"/>
            </a:solidFill>
            <a:tailEnd type="arrow"/>
          </a:ln>
        </p:spPr>
        <p:style>
          <a:lnRef idx="2">
            <a:schemeClr val="accent5"/>
          </a:lnRef>
          <a:fillRef idx="0">
            <a:schemeClr val="accent5"/>
          </a:fillRef>
          <a:effectRef idx="1">
            <a:schemeClr val="accent5"/>
          </a:effectRef>
          <a:fontRef idx="minor">
            <a:schemeClr val="tx1"/>
          </a:fontRef>
        </p:style>
      </p:cxnSp>
      <p:sp>
        <p:nvSpPr>
          <p:cNvPr id="5" name="Pentagone 4"/>
          <p:cNvSpPr/>
          <p:nvPr/>
        </p:nvSpPr>
        <p:spPr>
          <a:xfrm>
            <a:off x="1698608" y="2828902"/>
            <a:ext cx="2783719" cy="657901"/>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Orientations  stratégiques</a:t>
            </a:r>
          </a:p>
        </p:txBody>
      </p:sp>
      <p:cxnSp>
        <p:nvCxnSpPr>
          <p:cNvPr id="90" name="Connecteur en angle 89"/>
          <p:cNvCxnSpPr>
            <a:stCxn id="15" idx="1"/>
            <a:endCxn id="19" idx="1"/>
          </p:cNvCxnSpPr>
          <p:nvPr/>
        </p:nvCxnSpPr>
        <p:spPr>
          <a:xfrm rot="10800000" flipH="1" flipV="1">
            <a:off x="1698608" y="4188389"/>
            <a:ext cx="282667" cy="1508117"/>
          </a:xfrm>
          <a:prstGeom prst="bentConnector3">
            <a:avLst>
              <a:gd name="adj1" fmla="val -40437"/>
            </a:avLst>
          </a:prstGeom>
          <a:ln>
            <a:solidFill>
              <a:srgbClr val="00B0F0"/>
            </a:solidFill>
            <a:tailEnd type="arrow"/>
          </a:ln>
        </p:spPr>
        <p:style>
          <a:lnRef idx="2">
            <a:schemeClr val="accent3"/>
          </a:lnRef>
          <a:fillRef idx="0">
            <a:schemeClr val="accent3"/>
          </a:fillRef>
          <a:effectRef idx="1">
            <a:schemeClr val="accent3"/>
          </a:effectRef>
          <a:fontRef idx="minor">
            <a:schemeClr val="tx1"/>
          </a:fontRef>
        </p:style>
      </p:cxnSp>
      <p:sp>
        <p:nvSpPr>
          <p:cNvPr id="27" name="Accolade ouvrante 26"/>
          <p:cNvSpPr/>
          <p:nvPr/>
        </p:nvSpPr>
        <p:spPr bwMode="auto">
          <a:xfrm>
            <a:off x="467544" y="2406348"/>
            <a:ext cx="504056" cy="2160240"/>
          </a:xfrm>
          <a:prstGeom prst="lef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FF0000"/>
              </a:solidFill>
              <a:effectLst/>
              <a:latin typeface="Times"/>
            </a:endParaRPr>
          </a:p>
        </p:txBody>
      </p:sp>
      <p:sp>
        <p:nvSpPr>
          <p:cNvPr id="28" name="Accolade ouvrante 27"/>
          <p:cNvSpPr/>
          <p:nvPr/>
        </p:nvSpPr>
        <p:spPr bwMode="auto">
          <a:xfrm>
            <a:off x="496117" y="4897467"/>
            <a:ext cx="446910" cy="1080120"/>
          </a:xfrm>
          <a:prstGeom prst="lef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FF0000"/>
              </a:solidFill>
              <a:effectLst/>
              <a:latin typeface="Times"/>
            </a:endParaRPr>
          </a:p>
        </p:txBody>
      </p:sp>
      <p:sp>
        <p:nvSpPr>
          <p:cNvPr id="30" name="ZoneTexte 29"/>
          <p:cNvSpPr txBox="1"/>
          <p:nvPr/>
        </p:nvSpPr>
        <p:spPr>
          <a:xfrm rot="16200000">
            <a:off x="-592963" y="3101814"/>
            <a:ext cx="1778051" cy="400110"/>
          </a:xfrm>
          <a:prstGeom prst="rect">
            <a:avLst/>
          </a:prstGeom>
          <a:noFill/>
        </p:spPr>
        <p:txBody>
          <a:bodyPr wrap="none" rtlCol="0">
            <a:spAutoFit/>
          </a:bodyPr>
          <a:lstStyle/>
          <a:p>
            <a:r>
              <a:rPr lang="fr-FR" sz="2000" b="1" dirty="0"/>
              <a:t>Planification </a:t>
            </a:r>
          </a:p>
        </p:txBody>
      </p:sp>
      <p:sp>
        <p:nvSpPr>
          <p:cNvPr id="31" name="ZoneTexte 30"/>
          <p:cNvSpPr txBox="1"/>
          <p:nvPr/>
        </p:nvSpPr>
        <p:spPr>
          <a:xfrm rot="16200000">
            <a:off x="-331096" y="5237472"/>
            <a:ext cx="1254318" cy="400110"/>
          </a:xfrm>
          <a:prstGeom prst="rect">
            <a:avLst/>
          </a:prstGeom>
          <a:noFill/>
        </p:spPr>
        <p:txBody>
          <a:bodyPr wrap="none" rtlCol="0">
            <a:spAutoFit/>
          </a:bodyPr>
          <a:lstStyle/>
          <a:p>
            <a:r>
              <a:rPr lang="fr-FR" sz="2000" b="1" dirty="0"/>
              <a:t>Ingénierie</a:t>
            </a:r>
          </a:p>
        </p:txBody>
      </p:sp>
      <p:cxnSp>
        <p:nvCxnSpPr>
          <p:cNvPr id="34" name="Connecteur droit avec flèche 33"/>
          <p:cNvCxnSpPr>
            <a:endCxn id="15" idx="0"/>
          </p:cNvCxnSpPr>
          <p:nvPr/>
        </p:nvCxnSpPr>
        <p:spPr>
          <a:xfrm>
            <a:off x="2946453" y="3522808"/>
            <a:ext cx="0" cy="37755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5297090" y="980728"/>
            <a:ext cx="2803302" cy="905015"/>
          </a:xfrm>
          <a:prstGeom prst="roundRect">
            <a:avLst/>
          </a:prstGeom>
          <a:ln>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sz="2000" b="1" dirty="0"/>
              <a:t>Une stratégie nationale de santé, des plans et programmes nationaux</a:t>
            </a:r>
            <a:endParaRPr lang="fr-FR" sz="1400" dirty="0"/>
          </a:p>
        </p:txBody>
      </p:sp>
      <p:sp>
        <p:nvSpPr>
          <p:cNvPr id="11" name="Flèche vers le bas 10"/>
          <p:cNvSpPr/>
          <p:nvPr/>
        </p:nvSpPr>
        <p:spPr>
          <a:xfrm>
            <a:off x="2946453" y="1898470"/>
            <a:ext cx="144013" cy="425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vers le bas 31"/>
          <p:cNvSpPr/>
          <p:nvPr/>
        </p:nvSpPr>
        <p:spPr>
          <a:xfrm>
            <a:off x="6541888" y="1898470"/>
            <a:ext cx="144013" cy="42590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698609" y="2333091"/>
            <a:ext cx="5805465" cy="369332"/>
          </a:xfrm>
          <a:prstGeom prst="rect">
            <a:avLst/>
          </a:prstGeom>
          <a:noFill/>
        </p:spPr>
        <p:txBody>
          <a:bodyPr wrap="square" rtlCol="0">
            <a:spAutoFit/>
          </a:bodyPr>
          <a:lstStyle/>
          <a:p>
            <a:pPr algn="ctr"/>
            <a:r>
              <a:rPr lang="fr-FR" b="1" dirty="0">
                <a:solidFill>
                  <a:schemeClr val="accent2"/>
                </a:solidFill>
              </a:rPr>
              <a:t>Le PRS soumis à la consultation, arrêté et publié</a:t>
            </a:r>
          </a:p>
        </p:txBody>
      </p:sp>
      <p:pic>
        <p:nvPicPr>
          <p:cNvPr id="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itre 1"/>
          <p:cNvSpPr>
            <a:spLocks noGrp="1"/>
          </p:cNvSpPr>
          <p:nvPr>
            <p:ph type="title"/>
          </p:nvPr>
        </p:nvSpPr>
        <p:spPr>
          <a:xfrm>
            <a:off x="-36512" y="404664"/>
            <a:ext cx="9217024" cy="692696"/>
          </a:xfrm>
        </p:spPr>
        <p:txBody>
          <a:bodyPr>
            <a:normAutofit/>
          </a:bodyPr>
          <a:lstStyle/>
          <a:p>
            <a:pPr marL="355600" algn="l">
              <a:defRPr/>
            </a:pPr>
            <a:r>
              <a:rPr lang="fr-FR" sz="2500" b="1" dirty="0">
                <a:solidFill>
                  <a:srgbClr val="92D050"/>
                </a:solidFill>
              </a:rPr>
              <a:t> </a:t>
            </a:r>
            <a:r>
              <a:rPr lang="fr-FR" sz="2800" b="1" dirty="0">
                <a:solidFill>
                  <a:srgbClr val="003399"/>
                </a:solidFill>
              </a:rPr>
              <a:t>Qu’est que le PRS 2018-2027 ? </a:t>
            </a:r>
          </a:p>
        </p:txBody>
      </p:sp>
      <p:sp>
        <p:nvSpPr>
          <p:cNvPr id="36" name="Espace réservé du numéro de diapositive 6"/>
          <p:cNvSpPr txBox="1">
            <a:spLocks/>
          </p:cNvSpPr>
          <p:nvPr/>
        </p:nvSpPr>
        <p:spPr>
          <a:xfrm>
            <a:off x="8460432" y="6461030"/>
            <a:ext cx="633561"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solidFill>
                  <a:srgbClr val="99CC00"/>
                </a:solidFill>
                <a:latin typeface="Arial" pitchFamily="34" charset="0"/>
                <a:cs typeface="Arial" pitchFamily="34" charset="0"/>
                <a:sym typeface="Wingdings"/>
              </a:rPr>
              <a:t></a:t>
            </a:r>
            <a:r>
              <a:rPr lang="fr-FR" sz="110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4</a:t>
            </a:fld>
            <a:endParaRPr lang="fr-FR" sz="1100" dirty="0">
              <a:latin typeface="Arial" pitchFamily="34" charset="0"/>
              <a:cs typeface="Arial" pitchFamily="34" charset="0"/>
            </a:endParaRPr>
          </a:p>
        </p:txBody>
      </p:sp>
      <p:sp>
        <p:nvSpPr>
          <p:cNvPr id="35"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179439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9" name="OTLSHAPE_M_e7bf1ba2125a45a0bb63bec70e816345_Connector1"/>
          <p:cNvCxnSpPr/>
          <p:nvPr>
            <p:custDataLst>
              <p:tags r:id="rId2"/>
            </p:custDataLst>
          </p:nvPr>
        </p:nvCxnSpPr>
        <p:spPr>
          <a:xfrm>
            <a:off x="7290471" y="1616357"/>
            <a:ext cx="0" cy="533781"/>
          </a:xfrm>
          <a:prstGeom prst="line">
            <a:avLst/>
          </a:prstGeom>
          <a:ln w="7620" cap="flat" cmpd="sng" algn="ctr">
            <a:solidFill>
              <a:srgbClr val="B20E1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8" name="OTLSHAPE_M_c707ac563b4d49778332dd2114919fdc_Connector1"/>
          <p:cNvCxnSpPr/>
          <p:nvPr>
            <p:custDataLst>
              <p:tags r:id="rId3"/>
            </p:custDataLst>
          </p:nvPr>
        </p:nvCxnSpPr>
        <p:spPr>
          <a:xfrm>
            <a:off x="3419872" y="1667933"/>
            <a:ext cx="0" cy="448522"/>
          </a:xfrm>
          <a:prstGeom prst="line">
            <a:avLst/>
          </a:prstGeom>
          <a:ln w="7620" cap="flat" cmpd="sng" algn="ctr">
            <a:solidFill>
              <a:srgbClr val="B20E1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7" name="OTLSHAPE_TB_00000000000000000000000000000000_LeftEndCaps"/>
          <p:cNvSpPr txBox="1"/>
          <p:nvPr>
            <p:custDataLst>
              <p:tags r:id="rId4"/>
            </p:custDataLst>
          </p:nvPr>
        </p:nvSpPr>
        <p:spPr>
          <a:xfrm>
            <a:off x="254000" y="2201107"/>
            <a:ext cx="451662" cy="279061"/>
          </a:xfrm>
          <a:prstGeom prst="rect">
            <a:avLst/>
          </a:prstGeom>
          <a:noFill/>
        </p:spPr>
        <p:txBody>
          <a:bodyPr vert="horz" wrap="none" lIns="0" tIns="0" rIns="0" bIns="0" rtlCol="0" anchor="ctr" anchorCtr="0">
            <a:spAutoFit/>
          </a:bodyPr>
          <a:lstStyle/>
          <a:p>
            <a:pPr algn="ctr"/>
            <a:r>
              <a:rPr lang="fr-FR" b="1" spc="-38">
                <a:solidFill>
                  <a:schemeClr val="accent2"/>
                </a:solidFill>
                <a:latin typeface="Calibri"/>
              </a:rPr>
              <a:t>2017</a:t>
            </a:r>
          </a:p>
        </p:txBody>
      </p:sp>
      <p:sp>
        <p:nvSpPr>
          <p:cNvPr id="518" name="OTLSHAPE_TB_00000000000000000000000000000000_RightEndCaps"/>
          <p:cNvSpPr txBox="1"/>
          <p:nvPr>
            <p:custDataLst>
              <p:tags r:id="rId5"/>
            </p:custDataLst>
          </p:nvPr>
        </p:nvSpPr>
        <p:spPr>
          <a:xfrm>
            <a:off x="8426534" y="2201107"/>
            <a:ext cx="451662" cy="279061"/>
          </a:xfrm>
          <a:prstGeom prst="rect">
            <a:avLst/>
          </a:prstGeom>
          <a:noFill/>
        </p:spPr>
        <p:txBody>
          <a:bodyPr vert="horz" wrap="none" lIns="0" tIns="0" rIns="0" bIns="0" rtlCol="0" anchor="ctr" anchorCtr="0">
            <a:spAutoFit/>
          </a:bodyPr>
          <a:lstStyle/>
          <a:p>
            <a:pPr algn="ctr"/>
            <a:r>
              <a:rPr lang="fr-FR" b="1" spc="-38">
                <a:solidFill>
                  <a:schemeClr val="accent2"/>
                </a:solidFill>
                <a:latin typeface="Calibri"/>
              </a:rPr>
              <a:t>2018</a:t>
            </a:r>
          </a:p>
        </p:txBody>
      </p:sp>
      <p:sp>
        <p:nvSpPr>
          <p:cNvPr id="519" name="OTLSHAPE_TB_00000000000000000000000000000000_ScaleContainer"/>
          <p:cNvSpPr/>
          <p:nvPr>
            <p:custDataLst>
              <p:tags r:id="rId6"/>
            </p:custDataLst>
          </p:nvPr>
        </p:nvSpPr>
        <p:spPr>
          <a:xfrm>
            <a:off x="844465" y="2150138"/>
            <a:ext cx="7467600" cy="381000"/>
          </a:xfrm>
          <a:prstGeom prst="roundRect">
            <a:avLst>
              <a:gd name="adj" fmla="val 100000"/>
            </a:avLst>
          </a:prstGeom>
          <a:gradFill flip="none" rotWithShape="1">
            <a:gsLst>
              <a:gs pos="0">
                <a:srgbClr val="44546A"/>
              </a:gs>
              <a:gs pos="0">
                <a:srgbClr val="44546A"/>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0" name="OTLSHAPE_TB_00000000000000000000000000000000_ElapsedTime" hidden="1"/>
          <p:cNvSpPr/>
          <p:nvPr>
            <p:custDataLst>
              <p:tags r:id="rId7"/>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1" name="OTLSHAPE_TB_00000000000000000000000000000000_TodayMarkerShape" hidden="1"/>
          <p:cNvSpPr/>
          <p:nvPr>
            <p:custDataLst>
              <p:tags r:id="rId8"/>
            </p:custDataLst>
          </p:nvPr>
        </p:nvSpPr>
        <p:spPr>
          <a:xfrm>
            <a:off x="955137" y="34290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2" name="OTLSHAPE_TB_00000000000000000000000000000000_TodayMarkerText" hidden="1"/>
          <p:cNvSpPr txBox="1"/>
          <p:nvPr>
            <p:custDataLst>
              <p:tags r:id="rId9"/>
            </p:custDataLst>
          </p:nvPr>
        </p:nvSpPr>
        <p:spPr>
          <a:xfrm>
            <a:off x="1009565" y="3556000"/>
            <a:ext cx="728854" cy="184666"/>
          </a:xfrm>
          <a:prstGeom prst="rect">
            <a:avLst/>
          </a:prstGeom>
          <a:noFill/>
        </p:spPr>
        <p:txBody>
          <a:bodyPr vert="horz" wrap="none" lIns="0" tIns="0" rIns="0" bIns="0" rtlCol="0" anchor="ctr" anchorCtr="0">
            <a:spAutoFit/>
          </a:bodyPr>
          <a:lstStyle/>
          <a:p>
            <a:pPr algn="ctr"/>
            <a:r>
              <a:rPr lang="fr-FR" sz="1200">
                <a:solidFill>
                  <a:schemeClr val="dk1"/>
                </a:solidFill>
                <a:latin typeface="Calibri"/>
              </a:rPr>
              <a:t>Aujourd'hui</a:t>
            </a:r>
          </a:p>
        </p:txBody>
      </p:sp>
      <p:sp>
        <p:nvSpPr>
          <p:cNvPr id="523" name="OTLSHAPE_TB_00000000000000000000000000000000_TimescaleInterval1"/>
          <p:cNvSpPr txBox="1"/>
          <p:nvPr>
            <p:custDataLst>
              <p:tags r:id="rId10"/>
            </p:custDataLst>
          </p:nvPr>
        </p:nvSpPr>
        <p:spPr>
          <a:xfrm>
            <a:off x="1073065" y="2247611"/>
            <a:ext cx="231089" cy="186055"/>
          </a:xfrm>
          <a:prstGeom prst="rect">
            <a:avLst/>
          </a:prstGeom>
          <a:noFill/>
        </p:spPr>
        <p:txBody>
          <a:bodyPr vert="horz" wrap="none" lIns="0" tIns="0" rIns="0" bIns="0" rtlCol="0" anchor="ctr" anchorCtr="0">
            <a:noAutofit/>
          </a:bodyPr>
          <a:lstStyle/>
          <a:p>
            <a:r>
              <a:rPr lang="fr-FR" sz="1200" spc="-18">
                <a:solidFill>
                  <a:schemeClr val="lt1"/>
                </a:solidFill>
                <a:latin typeface="Calibri"/>
              </a:rPr>
              <a:t>oct.</a:t>
            </a:r>
          </a:p>
        </p:txBody>
      </p:sp>
      <p:cxnSp>
        <p:nvCxnSpPr>
          <p:cNvPr id="524" name="OTLSHAPE_TB_00000000000000000000000000000000_Separator1"/>
          <p:cNvCxnSpPr/>
          <p:nvPr>
            <p:custDataLst>
              <p:tags r:id="rId11"/>
            </p:custDataLst>
          </p:nvPr>
        </p:nvCxnSpPr>
        <p:spPr>
          <a:xfrm>
            <a:off x="1918499"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5" name="OTLSHAPE_TB_00000000000000000000000000000000_TimescaleInterval2"/>
          <p:cNvSpPr txBox="1"/>
          <p:nvPr>
            <p:custDataLst>
              <p:tags r:id="rId12"/>
            </p:custDataLst>
          </p:nvPr>
        </p:nvSpPr>
        <p:spPr>
          <a:xfrm>
            <a:off x="1981999" y="2247611"/>
            <a:ext cx="255968" cy="186055"/>
          </a:xfrm>
          <a:prstGeom prst="rect">
            <a:avLst/>
          </a:prstGeom>
          <a:noFill/>
        </p:spPr>
        <p:txBody>
          <a:bodyPr vert="horz" wrap="none" lIns="0" tIns="0" rIns="0" bIns="0" rtlCol="0" anchor="ctr" anchorCtr="0">
            <a:noAutofit/>
          </a:bodyPr>
          <a:lstStyle/>
          <a:p>
            <a:r>
              <a:rPr lang="fr-FR" sz="1200" spc="-14">
                <a:solidFill>
                  <a:schemeClr val="lt1"/>
                </a:solidFill>
                <a:latin typeface="Calibri"/>
              </a:rPr>
              <a:t>nov.</a:t>
            </a:r>
          </a:p>
        </p:txBody>
      </p:sp>
      <p:cxnSp>
        <p:nvCxnSpPr>
          <p:cNvPr id="526" name="OTLSHAPE_TB_00000000000000000000000000000000_Separator2"/>
          <p:cNvCxnSpPr/>
          <p:nvPr>
            <p:custDataLst>
              <p:tags r:id="rId13"/>
            </p:custDataLst>
          </p:nvPr>
        </p:nvCxnSpPr>
        <p:spPr>
          <a:xfrm>
            <a:off x="2798113"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7" name="OTLSHAPE_TB_00000000000000000000000000000000_TimescaleInterval3"/>
          <p:cNvSpPr txBox="1"/>
          <p:nvPr>
            <p:custDataLst>
              <p:tags r:id="rId14"/>
            </p:custDataLst>
          </p:nvPr>
        </p:nvSpPr>
        <p:spPr>
          <a:xfrm>
            <a:off x="2861613" y="2247611"/>
            <a:ext cx="256160" cy="186055"/>
          </a:xfrm>
          <a:prstGeom prst="rect">
            <a:avLst/>
          </a:prstGeom>
          <a:noFill/>
        </p:spPr>
        <p:txBody>
          <a:bodyPr vert="horz" wrap="none" lIns="0" tIns="0" rIns="0" bIns="0" rtlCol="0" anchor="ctr" anchorCtr="0">
            <a:noAutofit/>
          </a:bodyPr>
          <a:lstStyle/>
          <a:p>
            <a:r>
              <a:rPr lang="fr-FR" sz="1200" spc="-16">
                <a:solidFill>
                  <a:schemeClr val="lt1"/>
                </a:solidFill>
                <a:latin typeface="Calibri"/>
              </a:rPr>
              <a:t>déc.</a:t>
            </a:r>
          </a:p>
        </p:txBody>
      </p:sp>
      <p:cxnSp>
        <p:nvCxnSpPr>
          <p:cNvPr id="528" name="OTLSHAPE_TB_00000000000000000000000000000000_Separator3"/>
          <p:cNvCxnSpPr/>
          <p:nvPr>
            <p:custDataLst>
              <p:tags r:id="rId15"/>
            </p:custDataLst>
          </p:nvPr>
        </p:nvCxnSpPr>
        <p:spPr>
          <a:xfrm>
            <a:off x="3707047"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9" name="OTLSHAPE_TB_00000000000000000000000000000000_TimescaleInterval4"/>
          <p:cNvSpPr txBox="1"/>
          <p:nvPr>
            <p:custDataLst>
              <p:tags r:id="rId16"/>
            </p:custDataLst>
          </p:nvPr>
        </p:nvSpPr>
        <p:spPr>
          <a:xfrm>
            <a:off x="3770547" y="2247611"/>
            <a:ext cx="304955" cy="186055"/>
          </a:xfrm>
          <a:prstGeom prst="rect">
            <a:avLst/>
          </a:prstGeom>
          <a:noFill/>
        </p:spPr>
        <p:txBody>
          <a:bodyPr vert="horz" wrap="none" lIns="0" tIns="0" rIns="0" bIns="0" rtlCol="0" anchor="ctr" anchorCtr="0">
            <a:noAutofit/>
          </a:bodyPr>
          <a:lstStyle/>
          <a:p>
            <a:r>
              <a:rPr lang="fr-FR" sz="1200" spc="-20">
                <a:solidFill>
                  <a:schemeClr val="lt1"/>
                </a:solidFill>
                <a:latin typeface="Calibri"/>
              </a:rPr>
              <a:t>2018</a:t>
            </a:r>
          </a:p>
        </p:txBody>
      </p:sp>
      <p:cxnSp>
        <p:nvCxnSpPr>
          <p:cNvPr id="530" name="OTLSHAPE_TB_00000000000000000000000000000000_Separator4"/>
          <p:cNvCxnSpPr/>
          <p:nvPr>
            <p:custDataLst>
              <p:tags r:id="rId17"/>
            </p:custDataLst>
          </p:nvPr>
        </p:nvCxnSpPr>
        <p:spPr>
          <a:xfrm>
            <a:off x="4615981"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1" name="OTLSHAPE_TB_00000000000000000000000000000000_TimescaleInterval5"/>
          <p:cNvSpPr txBox="1"/>
          <p:nvPr>
            <p:custDataLst>
              <p:tags r:id="rId18"/>
            </p:custDataLst>
          </p:nvPr>
        </p:nvSpPr>
        <p:spPr>
          <a:xfrm>
            <a:off x="4679481" y="2247611"/>
            <a:ext cx="255968" cy="186055"/>
          </a:xfrm>
          <a:prstGeom prst="rect">
            <a:avLst/>
          </a:prstGeom>
          <a:noFill/>
        </p:spPr>
        <p:txBody>
          <a:bodyPr vert="horz" wrap="none" lIns="0" tIns="0" rIns="0" bIns="0" rtlCol="0" anchor="ctr" anchorCtr="0">
            <a:noAutofit/>
          </a:bodyPr>
          <a:lstStyle/>
          <a:p>
            <a:r>
              <a:rPr lang="fr-FR" sz="1200" spc="-12">
                <a:solidFill>
                  <a:schemeClr val="lt1"/>
                </a:solidFill>
                <a:latin typeface="Calibri"/>
              </a:rPr>
              <a:t>févr.</a:t>
            </a:r>
          </a:p>
        </p:txBody>
      </p:sp>
      <p:cxnSp>
        <p:nvCxnSpPr>
          <p:cNvPr id="532" name="OTLSHAPE_TB_00000000000000000000000000000000_Separator5"/>
          <p:cNvCxnSpPr/>
          <p:nvPr>
            <p:custDataLst>
              <p:tags r:id="rId19"/>
            </p:custDataLst>
          </p:nvPr>
        </p:nvCxnSpPr>
        <p:spPr>
          <a:xfrm>
            <a:off x="5436953"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3" name="OTLSHAPE_TB_00000000000000000000000000000000_TimescaleInterval6"/>
          <p:cNvSpPr txBox="1"/>
          <p:nvPr>
            <p:custDataLst>
              <p:tags r:id="rId20"/>
            </p:custDataLst>
          </p:nvPr>
        </p:nvSpPr>
        <p:spPr>
          <a:xfrm>
            <a:off x="5500453" y="2247611"/>
            <a:ext cx="305276" cy="186055"/>
          </a:xfrm>
          <a:prstGeom prst="rect">
            <a:avLst/>
          </a:prstGeom>
          <a:noFill/>
        </p:spPr>
        <p:txBody>
          <a:bodyPr vert="horz" wrap="none" lIns="0" tIns="0" rIns="0" bIns="0" rtlCol="0" anchor="ctr" anchorCtr="0">
            <a:noAutofit/>
          </a:bodyPr>
          <a:lstStyle/>
          <a:p>
            <a:r>
              <a:rPr lang="fr-FR" sz="1200" spc="-16">
                <a:solidFill>
                  <a:schemeClr val="lt1"/>
                </a:solidFill>
                <a:latin typeface="Calibri"/>
              </a:rPr>
              <a:t>mars</a:t>
            </a:r>
          </a:p>
        </p:txBody>
      </p:sp>
      <p:cxnSp>
        <p:nvCxnSpPr>
          <p:cNvPr id="534" name="OTLSHAPE_TB_00000000000000000000000000000000_Separator6"/>
          <p:cNvCxnSpPr/>
          <p:nvPr>
            <p:custDataLst>
              <p:tags r:id="rId21"/>
            </p:custDataLst>
          </p:nvPr>
        </p:nvCxnSpPr>
        <p:spPr>
          <a:xfrm>
            <a:off x="6345887"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5" name="OTLSHAPE_TB_00000000000000000000000000000000_TimescaleInterval7"/>
          <p:cNvSpPr txBox="1"/>
          <p:nvPr>
            <p:custDataLst>
              <p:tags r:id="rId22"/>
            </p:custDataLst>
          </p:nvPr>
        </p:nvSpPr>
        <p:spPr>
          <a:xfrm>
            <a:off x="6409387" y="2247611"/>
            <a:ext cx="215900" cy="186055"/>
          </a:xfrm>
          <a:prstGeom prst="rect">
            <a:avLst/>
          </a:prstGeom>
          <a:noFill/>
        </p:spPr>
        <p:txBody>
          <a:bodyPr vert="horz" wrap="none" lIns="0" tIns="0" rIns="0" bIns="0" rtlCol="0" anchor="ctr" anchorCtr="0">
            <a:noAutofit/>
          </a:bodyPr>
          <a:lstStyle/>
          <a:p>
            <a:r>
              <a:rPr lang="fr-FR" sz="1200" spc="-14">
                <a:solidFill>
                  <a:schemeClr val="lt1"/>
                </a:solidFill>
                <a:latin typeface="Calibri"/>
              </a:rPr>
              <a:t>avr.</a:t>
            </a:r>
          </a:p>
        </p:txBody>
      </p:sp>
      <p:cxnSp>
        <p:nvCxnSpPr>
          <p:cNvPr id="536" name="OTLSHAPE_TB_00000000000000000000000000000000_Separator7"/>
          <p:cNvCxnSpPr/>
          <p:nvPr>
            <p:custDataLst>
              <p:tags r:id="rId23"/>
            </p:custDataLst>
          </p:nvPr>
        </p:nvCxnSpPr>
        <p:spPr>
          <a:xfrm>
            <a:off x="7225501" y="2213638"/>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7" name="OTLSHAPE_TB_00000000000000000000000000000000_TimescaleInterval8"/>
          <p:cNvSpPr txBox="1"/>
          <p:nvPr>
            <p:custDataLst>
              <p:tags r:id="rId24"/>
            </p:custDataLst>
          </p:nvPr>
        </p:nvSpPr>
        <p:spPr>
          <a:xfrm>
            <a:off x="7289001" y="2247611"/>
            <a:ext cx="231666" cy="186055"/>
          </a:xfrm>
          <a:prstGeom prst="rect">
            <a:avLst/>
          </a:prstGeom>
          <a:noFill/>
        </p:spPr>
        <p:txBody>
          <a:bodyPr vert="horz" wrap="none" lIns="0" tIns="0" rIns="0" bIns="0" rtlCol="0" anchor="ctr" anchorCtr="0">
            <a:noAutofit/>
          </a:bodyPr>
          <a:lstStyle/>
          <a:p>
            <a:r>
              <a:rPr lang="fr-FR" sz="1200" spc="-20">
                <a:solidFill>
                  <a:schemeClr val="lt1"/>
                </a:solidFill>
                <a:latin typeface="Calibri"/>
              </a:rPr>
              <a:t>mai</a:t>
            </a:r>
          </a:p>
        </p:txBody>
      </p:sp>
      <p:sp>
        <p:nvSpPr>
          <p:cNvPr id="540" name="OTLSHAPE_M_c707ac563b4d49778332dd2114919fdc_Title"/>
          <p:cNvSpPr txBox="1"/>
          <p:nvPr>
            <p:custDataLst>
              <p:tags r:id="rId25"/>
            </p:custDataLst>
          </p:nvPr>
        </p:nvSpPr>
        <p:spPr>
          <a:xfrm>
            <a:off x="3646515" y="1583295"/>
            <a:ext cx="1625600" cy="170519"/>
          </a:xfrm>
          <a:prstGeom prst="rect">
            <a:avLst/>
          </a:prstGeom>
          <a:noFill/>
        </p:spPr>
        <p:txBody>
          <a:bodyPr vert="horz" wrap="square" lIns="0" tIns="0" rIns="0" bIns="0" rtlCol="0" anchor="ctr" anchorCtr="0">
            <a:spAutoFit/>
          </a:bodyPr>
          <a:lstStyle/>
          <a:p>
            <a:r>
              <a:rPr lang="fr-FR" sz="1100" b="1" spc="-6" dirty="0">
                <a:solidFill>
                  <a:schemeClr val="dk1"/>
                </a:solidFill>
                <a:latin typeface="Calibri"/>
              </a:rPr>
              <a:t>Stratégie nationale de santé</a:t>
            </a:r>
          </a:p>
        </p:txBody>
      </p:sp>
      <p:sp>
        <p:nvSpPr>
          <p:cNvPr id="541" name="OTLSHAPE_M_c707ac563b4d49778332dd2114919fdc_Date"/>
          <p:cNvSpPr txBox="1"/>
          <p:nvPr>
            <p:custDataLst>
              <p:tags r:id="rId26"/>
            </p:custDataLst>
          </p:nvPr>
        </p:nvSpPr>
        <p:spPr>
          <a:xfrm>
            <a:off x="3667083" y="1755520"/>
            <a:ext cx="622300" cy="155025"/>
          </a:xfrm>
          <a:prstGeom prst="rect">
            <a:avLst/>
          </a:prstGeom>
          <a:noFill/>
        </p:spPr>
        <p:txBody>
          <a:bodyPr vert="horz" wrap="square" lIns="0" tIns="0" rIns="0" bIns="0" rtlCol="0" anchor="ctr" anchorCtr="0">
            <a:spAutoFit/>
          </a:bodyPr>
          <a:lstStyle/>
          <a:p>
            <a:r>
              <a:rPr lang="fr-FR" sz="1000" spc="-8" dirty="0">
                <a:solidFill>
                  <a:srgbClr val="1F497E"/>
                </a:solidFill>
                <a:latin typeface="Calibri"/>
              </a:rPr>
              <a:t>12/2017</a:t>
            </a:r>
          </a:p>
        </p:txBody>
      </p:sp>
      <p:sp>
        <p:nvSpPr>
          <p:cNvPr id="542" name="OTLSHAPE_M_c707ac563b4d49778332dd2114919fdc_Shape"/>
          <p:cNvSpPr/>
          <p:nvPr>
            <p:custDataLst>
              <p:tags r:id="rId27"/>
            </p:custDataLst>
          </p:nvPr>
        </p:nvSpPr>
        <p:spPr>
          <a:xfrm rot="16200000">
            <a:off x="3434749" y="1667933"/>
            <a:ext cx="165100" cy="165100"/>
          </a:xfrm>
          <a:prstGeom prst="flowChartMerge">
            <a:avLst/>
          </a:prstGeom>
          <a:solidFill>
            <a:srgbClr val="B20E1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3" name="OTLSHAPE_M_e7bf1ba2125a45a0bb63bec70e816345_Title"/>
          <p:cNvSpPr txBox="1"/>
          <p:nvPr>
            <p:custDataLst>
              <p:tags r:id="rId28"/>
            </p:custDataLst>
          </p:nvPr>
        </p:nvSpPr>
        <p:spPr>
          <a:xfrm>
            <a:off x="7512721" y="1574544"/>
            <a:ext cx="1358900" cy="169277"/>
          </a:xfrm>
          <a:prstGeom prst="rect">
            <a:avLst/>
          </a:prstGeom>
          <a:noFill/>
        </p:spPr>
        <p:txBody>
          <a:bodyPr vert="horz" wrap="square" lIns="0" tIns="0" rIns="0" bIns="0" rtlCol="0" anchor="ctr" anchorCtr="0">
            <a:spAutoFit/>
          </a:bodyPr>
          <a:lstStyle/>
          <a:p>
            <a:r>
              <a:rPr lang="fr-FR" sz="1100" b="1" dirty="0">
                <a:solidFill>
                  <a:schemeClr val="dk1"/>
                </a:solidFill>
                <a:latin typeface="Calibri"/>
              </a:rPr>
              <a:t>Adoption du PRS</a:t>
            </a:r>
          </a:p>
        </p:txBody>
      </p:sp>
      <p:sp>
        <p:nvSpPr>
          <p:cNvPr id="544" name="OTLSHAPE_M_e7bf1ba2125a45a0bb63bec70e816345_Date"/>
          <p:cNvSpPr txBox="1"/>
          <p:nvPr>
            <p:custDataLst>
              <p:tags r:id="rId29"/>
            </p:custDataLst>
          </p:nvPr>
        </p:nvSpPr>
        <p:spPr>
          <a:xfrm>
            <a:off x="7538531" y="1743821"/>
            <a:ext cx="622300" cy="155025"/>
          </a:xfrm>
          <a:prstGeom prst="rect">
            <a:avLst/>
          </a:prstGeom>
          <a:noFill/>
        </p:spPr>
        <p:txBody>
          <a:bodyPr vert="horz" wrap="square" lIns="0" tIns="0" rIns="0" bIns="0" rtlCol="0" anchor="ctr" anchorCtr="0">
            <a:spAutoFit/>
          </a:bodyPr>
          <a:lstStyle/>
          <a:p>
            <a:r>
              <a:rPr lang="fr-FR" sz="1000" spc="-8" dirty="0">
                <a:solidFill>
                  <a:srgbClr val="1F497E"/>
                </a:solidFill>
                <a:latin typeface="Calibri"/>
              </a:rPr>
              <a:t>05/2018</a:t>
            </a:r>
          </a:p>
        </p:txBody>
      </p:sp>
      <p:sp>
        <p:nvSpPr>
          <p:cNvPr id="545" name="OTLSHAPE_M_e7bf1ba2125a45a0bb63bec70e816345_Shape"/>
          <p:cNvSpPr/>
          <p:nvPr>
            <p:custDataLst>
              <p:tags r:id="rId30"/>
            </p:custDataLst>
          </p:nvPr>
        </p:nvSpPr>
        <p:spPr>
          <a:xfrm rot="16200000">
            <a:off x="7315871" y="1616357"/>
            <a:ext cx="165100" cy="165100"/>
          </a:xfrm>
          <a:prstGeom prst="flowChartMerge">
            <a:avLst/>
          </a:prstGeom>
          <a:solidFill>
            <a:srgbClr val="B20E1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6" name="OTLSHAPE_T_b2549bc8ea3d4505a428371451599339_Shape"/>
          <p:cNvSpPr/>
          <p:nvPr>
            <p:custDataLst>
              <p:tags r:id="rId31"/>
            </p:custDataLst>
          </p:nvPr>
        </p:nvSpPr>
        <p:spPr>
          <a:xfrm>
            <a:off x="1420052" y="2734338"/>
            <a:ext cx="1828800" cy="203200"/>
          </a:xfrm>
          <a:prstGeom prst="roundRect">
            <a:avLst>
              <a:gd name="adj" fmla="val 100000"/>
            </a:avLst>
          </a:prstGeom>
          <a:solidFill>
            <a:schemeClr val="accent3"/>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7" name="OTLSHAPE_T_b2549bc8ea3d4505a428371451599339_ShapePercentage" hidden="1"/>
          <p:cNvSpPr/>
          <p:nvPr>
            <p:custDataLst>
              <p:tags r:id="rId32"/>
            </p:custDataLst>
          </p:nvPr>
        </p:nvSpPr>
        <p:spPr>
          <a:xfrm>
            <a:off x="1420052" y="36322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8" name="OTLSHAPE_T_b2549bc8ea3d4505a428371451599339_Duration" hidden="1"/>
          <p:cNvSpPr txBox="1"/>
          <p:nvPr>
            <p:custDataLst>
              <p:tags r:id="rId33"/>
            </p:custDataLst>
          </p:nvPr>
        </p:nvSpPr>
        <p:spPr>
          <a:xfrm>
            <a:off x="0" y="3632200"/>
            <a:ext cx="419100" cy="155025"/>
          </a:xfrm>
          <a:prstGeom prst="rect">
            <a:avLst/>
          </a:prstGeom>
          <a:noFill/>
        </p:spPr>
        <p:txBody>
          <a:bodyPr vert="horz" wrap="square" lIns="0" tIns="0" rIns="0" bIns="0" rtlCol="0" anchor="ctr" anchorCtr="0">
            <a:spAutoFit/>
          </a:bodyPr>
          <a:lstStyle/>
          <a:p>
            <a:pPr algn="ctr"/>
            <a:r>
              <a:rPr lang="fr-FR" sz="1000">
                <a:solidFill>
                  <a:schemeClr val="accent2"/>
                </a:solidFill>
                <a:latin typeface="Calibri"/>
              </a:rPr>
              <a:t>62 jours</a:t>
            </a:r>
          </a:p>
        </p:txBody>
      </p:sp>
      <p:sp>
        <p:nvSpPr>
          <p:cNvPr id="549" name="OTLSHAPE_T_b2549bc8ea3d4505a428371451599339_TextPercentage" hidden="1"/>
          <p:cNvSpPr txBox="1"/>
          <p:nvPr>
            <p:custDataLst>
              <p:tags r:id="rId34"/>
            </p:custDataLst>
          </p:nvPr>
        </p:nvSpPr>
        <p:spPr>
          <a:xfrm>
            <a:off x="0" y="3787225"/>
            <a:ext cx="0" cy="153888"/>
          </a:xfrm>
          <a:prstGeom prst="rect">
            <a:avLst/>
          </a:prstGeom>
          <a:noFill/>
        </p:spPr>
        <p:txBody>
          <a:bodyPr vert="horz" wrap="square" lIns="0" tIns="0" rIns="0" bIns="0" rtlCol="0" anchor="ctr" anchorCtr="0">
            <a:spAutoFit/>
          </a:bodyPr>
          <a:lstStyle/>
          <a:p>
            <a:pPr algn="ctr"/>
            <a:endParaRPr lang="fr-FR" sz="1000">
              <a:solidFill>
                <a:schemeClr val="accent2"/>
              </a:solidFill>
              <a:latin typeface="Calibri"/>
            </a:endParaRPr>
          </a:p>
        </p:txBody>
      </p:sp>
      <p:sp>
        <p:nvSpPr>
          <p:cNvPr id="550" name="OTLSHAPE_T_b2549bc8ea3d4505a428371451599339_JoinedDate" hidden="1"/>
          <p:cNvSpPr txBox="1"/>
          <p:nvPr>
            <p:custDataLst>
              <p:tags r:id="rId35"/>
            </p:custDataLst>
          </p:nvPr>
        </p:nvSpPr>
        <p:spPr>
          <a:xfrm>
            <a:off x="0" y="3787225"/>
            <a:ext cx="0" cy="153888"/>
          </a:xfrm>
          <a:prstGeom prst="rect">
            <a:avLst/>
          </a:prstGeom>
          <a:noFill/>
        </p:spPr>
        <p:txBody>
          <a:bodyPr vert="horz" wrap="square" lIns="0" tIns="0" rIns="0" bIns="0" rtlCol="0" anchor="ctr" anchorCtr="0">
            <a:spAutoFit/>
          </a:bodyPr>
          <a:lstStyle/>
          <a:p>
            <a:pPr algn="ctr"/>
            <a:endParaRPr lang="fr-FR" sz="1000">
              <a:solidFill>
                <a:srgbClr val="1F497E"/>
              </a:solidFill>
              <a:latin typeface="Calibri"/>
            </a:endParaRPr>
          </a:p>
        </p:txBody>
      </p:sp>
      <p:sp>
        <p:nvSpPr>
          <p:cNvPr id="551" name="OTLSHAPE_T_b2549bc8ea3d4505a428371451599339_StartDate"/>
          <p:cNvSpPr txBox="1"/>
          <p:nvPr>
            <p:custDataLst>
              <p:tags r:id="rId36"/>
            </p:custDataLst>
          </p:nvPr>
        </p:nvSpPr>
        <p:spPr>
          <a:xfrm>
            <a:off x="756011" y="2758426"/>
            <a:ext cx="622300" cy="155025"/>
          </a:xfrm>
          <a:prstGeom prst="rect">
            <a:avLst/>
          </a:prstGeom>
          <a:noFill/>
        </p:spPr>
        <p:txBody>
          <a:bodyPr vert="horz" wrap="square" lIns="0" tIns="0" rIns="0" bIns="0" rtlCol="0" anchor="ctr" anchorCtr="0">
            <a:spAutoFit/>
          </a:bodyPr>
          <a:lstStyle/>
          <a:p>
            <a:pPr algn="ctr"/>
            <a:r>
              <a:rPr lang="fr-FR" sz="1000" spc="-8">
                <a:solidFill>
                  <a:srgbClr val="1F497E"/>
                </a:solidFill>
                <a:latin typeface="Calibri"/>
              </a:rPr>
              <a:t>15/10/2017</a:t>
            </a:r>
          </a:p>
        </p:txBody>
      </p:sp>
      <p:sp>
        <p:nvSpPr>
          <p:cNvPr id="552" name="OTLSHAPE_T_b2549bc8ea3d4505a428371451599339_EndDate"/>
          <p:cNvSpPr txBox="1"/>
          <p:nvPr>
            <p:custDataLst>
              <p:tags r:id="rId37"/>
            </p:custDataLst>
          </p:nvPr>
        </p:nvSpPr>
        <p:spPr>
          <a:xfrm>
            <a:off x="3288699" y="2758426"/>
            <a:ext cx="622300" cy="155025"/>
          </a:xfrm>
          <a:prstGeom prst="rect">
            <a:avLst/>
          </a:prstGeom>
          <a:noFill/>
        </p:spPr>
        <p:txBody>
          <a:bodyPr vert="horz" wrap="square" lIns="0" tIns="0" rIns="0" bIns="0" rtlCol="0" anchor="ctr" anchorCtr="0">
            <a:spAutoFit/>
          </a:bodyPr>
          <a:lstStyle/>
          <a:p>
            <a:pPr algn="ctr"/>
            <a:r>
              <a:rPr lang="fr-FR" sz="1000" spc="-8">
                <a:solidFill>
                  <a:srgbClr val="1F497E"/>
                </a:solidFill>
                <a:latin typeface="Calibri"/>
              </a:rPr>
              <a:t>15/12/2017</a:t>
            </a:r>
          </a:p>
        </p:txBody>
      </p:sp>
      <p:sp>
        <p:nvSpPr>
          <p:cNvPr id="553" name="OTLSHAPE_T_b2549bc8ea3d4505a428371451599339_Title"/>
          <p:cNvSpPr txBox="1"/>
          <p:nvPr>
            <p:custDataLst>
              <p:tags r:id="rId38"/>
            </p:custDataLst>
          </p:nvPr>
        </p:nvSpPr>
        <p:spPr>
          <a:xfrm>
            <a:off x="1877109" y="2750678"/>
            <a:ext cx="914400" cy="170519"/>
          </a:xfrm>
          <a:prstGeom prst="rect">
            <a:avLst/>
          </a:prstGeom>
          <a:noFill/>
        </p:spPr>
        <p:txBody>
          <a:bodyPr vert="horz" wrap="square" lIns="0" tIns="0" rIns="0" bIns="0" rtlCol="0" anchor="ctr" anchorCtr="0">
            <a:spAutoFit/>
          </a:bodyPr>
          <a:lstStyle/>
          <a:p>
            <a:pPr algn="ctr"/>
            <a:r>
              <a:rPr lang="fr-FR" sz="1100" b="1" spc="-22">
                <a:solidFill>
                  <a:schemeClr val="dk1"/>
                </a:solidFill>
                <a:latin typeface="Calibri"/>
              </a:rPr>
              <a:t>CONCERTATION</a:t>
            </a:r>
          </a:p>
        </p:txBody>
      </p:sp>
      <p:sp>
        <p:nvSpPr>
          <p:cNvPr id="554" name="OTLSHAPE_T_f5a2aa935d6b45f4a3adc9fa9e5981b5_Shape"/>
          <p:cNvSpPr/>
          <p:nvPr>
            <p:custDataLst>
              <p:tags r:id="rId39"/>
            </p:custDataLst>
          </p:nvPr>
        </p:nvSpPr>
        <p:spPr>
          <a:xfrm>
            <a:off x="4679480" y="2984697"/>
            <a:ext cx="2557172" cy="170228"/>
          </a:xfrm>
          <a:prstGeom prst="roundRect">
            <a:avLst>
              <a:gd name="adj" fmla="val 100000"/>
            </a:avLst>
          </a:prstGeom>
          <a:solidFill>
            <a:schemeClr val="accent3"/>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5" name="OTLSHAPE_T_f5a2aa935d6b45f4a3adc9fa9e5981b5_ShapePercentage" hidden="1"/>
          <p:cNvSpPr/>
          <p:nvPr>
            <p:custDataLst>
              <p:tags r:id="rId40"/>
            </p:custDataLst>
          </p:nvPr>
        </p:nvSpPr>
        <p:spPr>
          <a:xfrm>
            <a:off x="3707047" y="38989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6" name="OTLSHAPE_T_f5a2aa935d6b45f4a3adc9fa9e5981b5_Duration" hidden="1"/>
          <p:cNvSpPr txBox="1"/>
          <p:nvPr>
            <p:custDataLst>
              <p:tags r:id="rId41"/>
            </p:custDataLst>
          </p:nvPr>
        </p:nvSpPr>
        <p:spPr>
          <a:xfrm>
            <a:off x="0" y="3898900"/>
            <a:ext cx="419100" cy="155025"/>
          </a:xfrm>
          <a:prstGeom prst="rect">
            <a:avLst/>
          </a:prstGeom>
          <a:noFill/>
        </p:spPr>
        <p:txBody>
          <a:bodyPr vert="horz" wrap="square" lIns="0" tIns="0" rIns="0" bIns="0" rtlCol="0" anchor="ctr" anchorCtr="0">
            <a:spAutoFit/>
          </a:bodyPr>
          <a:lstStyle/>
          <a:p>
            <a:pPr algn="ctr"/>
            <a:r>
              <a:rPr lang="fr-FR" sz="1000">
                <a:solidFill>
                  <a:schemeClr val="accent2"/>
                </a:solidFill>
                <a:latin typeface="Calibri"/>
              </a:rPr>
              <a:t>90 jours</a:t>
            </a:r>
          </a:p>
        </p:txBody>
      </p:sp>
      <p:sp>
        <p:nvSpPr>
          <p:cNvPr id="557" name="OTLSHAPE_T_f5a2aa935d6b45f4a3adc9fa9e5981b5_TextPercentage" hidden="1"/>
          <p:cNvSpPr txBox="1"/>
          <p:nvPr>
            <p:custDataLst>
              <p:tags r:id="rId42"/>
            </p:custDataLst>
          </p:nvPr>
        </p:nvSpPr>
        <p:spPr>
          <a:xfrm>
            <a:off x="0" y="4053925"/>
            <a:ext cx="0" cy="153888"/>
          </a:xfrm>
          <a:prstGeom prst="rect">
            <a:avLst/>
          </a:prstGeom>
          <a:noFill/>
        </p:spPr>
        <p:txBody>
          <a:bodyPr vert="horz" wrap="square" lIns="0" tIns="0" rIns="0" bIns="0" rtlCol="0" anchor="ctr" anchorCtr="0">
            <a:spAutoFit/>
          </a:bodyPr>
          <a:lstStyle/>
          <a:p>
            <a:pPr algn="ctr"/>
            <a:endParaRPr lang="fr-FR" sz="1000">
              <a:solidFill>
                <a:schemeClr val="accent2"/>
              </a:solidFill>
              <a:latin typeface="Calibri"/>
            </a:endParaRPr>
          </a:p>
        </p:txBody>
      </p:sp>
      <p:sp>
        <p:nvSpPr>
          <p:cNvPr id="558" name="OTLSHAPE_T_f5a2aa935d6b45f4a3adc9fa9e5981b5_JoinedDate" hidden="1"/>
          <p:cNvSpPr txBox="1"/>
          <p:nvPr>
            <p:custDataLst>
              <p:tags r:id="rId43"/>
            </p:custDataLst>
          </p:nvPr>
        </p:nvSpPr>
        <p:spPr>
          <a:xfrm>
            <a:off x="0" y="4053925"/>
            <a:ext cx="0" cy="153888"/>
          </a:xfrm>
          <a:prstGeom prst="rect">
            <a:avLst/>
          </a:prstGeom>
          <a:noFill/>
        </p:spPr>
        <p:txBody>
          <a:bodyPr vert="horz" wrap="square" lIns="0" tIns="0" rIns="0" bIns="0" rtlCol="0" anchor="ctr" anchorCtr="0">
            <a:spAutoFit/>
          </a:bodyPr>
          <a:lstStyle/>
          <a:p>
            <a:pPr algn="ctr"/>
            <a:endParaRPr lang="fr-FR" sz="1000">
              <a:solidFill>
                <a:srgbClr val="1F497E"/>
              </a:solidFill>
              <a:latin typeface="Calibri"/>
            </a:endParaRPr>
          </a:p>
        </p:txBody>
      </p:sp>
      <p:sp>
        <p:nvSpPr>
          <p:cNvPr id="559" name="OTLSHAPE_T_f5a2aa935d6b45f4a3adc9fa9e5981b5_StartDate"/>
          <p:cNvSpPr txBox="1"/>
          <p:nvPr>
            <p:custDataLst>
              <p:tags r:id="rId44"/>
            </p:custDataLst>
          </p:nvPr>
        </p:nvSpPr>
        <p:spPr>
          <a:xfrm>
            <a:off x="3867274" y="2984406"/>
            <a:ext cx="677391" cy="153888"/>
          </a:xfrm>
          <a:prstGeom prst="rect">
            <a:avLst/>
          </a:prstGeom>
          <a:noFill/>
        </p:spPr>
        <p:txBody>
          <a:bodyPr vert="horz" wrap="square" lIns="0" tIns="0" rIns="0" bIns="0" rtlCol="0" anchor="ctr" anchorCtr="0">
            <a:spAutoFit/>
          </a:bodyPr>
          <a:lstStyle/>
          <a:p>
            <a:pPr algn="ctr"/>
            <a:r>
              <a:rPr lang="fr-FR" sz="1000" spc="-8" dirty="0">
                <a:solidFill>
                  <a:srgbClr val="1F497E"/>
                </a:solidFill>
                <a:latin typeface="Calibri"/>
              </a:rPr>
              <a:t>02/02/2018</a:t>
            </a:r>
          </a:p>
        </p:txBody>
      </p:sp>
      <p:sp>
        <p:nvSpPr>
          <p:cNvPr id="560" name="OTLSHAPE_T_f5a2aa935d6b45f4a3adc9fa9e5981b5_EndDate"/>
          <p:cNvSpPr txBox="1"/>
          <p:nvPr>
            <p:custDataLst>
              <p:tags r:id="rId45"/>
            </p:custDataLst>
          </p:nvPr>
        </p:nvSpPr>
        <p:spPr>
          <a:xfrm>
            <a:off x="7321063" y="3009352"/>
            <a:ext cx="694001" cy="153888"/>
          </a:xfrm>
          <a:prstGeom prst="rect">
            <a:avLst/>
          </a:prstGeom>
          <a:noFill/>
        </p:spPr>
        <p:txBody>
          <a:bodyPr vert="horz" wrap="square" lIns="0" tIns="0" rIns="0" bIns="0" rtlCol="0" anchor="ctr" anchorCtr="0">
            <a:spAutoFit/>
          </a:bodyPr>
          <a:lstStyle/>
          <a:p>
            <a:pPr algn="ctr"/>
            <a:r>
              <a:rPr lang="fr-FR" sz="1000" spc="-8" dirty="0">
                <a:solidFill>
                  <a:srgbClr val="1F497E"/>
                </a:solidFill>
                <a:latin typeface="Calibri"/>
              </a:rPr>
              <a:t>15/04/2018</a:t>
            </a:r>
          </a:p>
        </p:txBody>
      </p:sp>
      <p:sp>
        <p:nvSpPr>
          <p:cNvPr id="561" name="OTLSHAPE_T_f5a2aa935d6b45f4a3adc9fa9e5981b5_Title"/>
          <p:cNvSpPr txBox="1"/>
          <p:nvPr>
            <p:custDataLst>
              <p:tags r:id="rId46"/>
            </p:custDataLst>
          </p:nvPr>
        </p:nvSpPr>
        <p:spPr>
          <a:xfrm>
            <a:off x="4859516" y="2984406"/>
            <a:ext cx="2197100" cy="170519"/>
          </a:xfrm>
          <a:prstGeom prst="rect">
            <a:avLst/>
          </a:prstGeom>
          <a:noFill/>
        </p:spPr>
        <p:txBody>
          <a:bodyPr vert="horz" wrap="square" lIns="0" tIns="0" rIns="0" bIns="0" rtlCol="0" anchor="ctr" anchorCtr="0">
            <a:spAutoFit/>
          </a:bodyPr>
          <a:lstStyle/>
          <a:p>
            <a:pPr algn="ctr"/>
            <a:r>
              <a:rPr lang="fr-FR" sz="1100" b="1" spc="-10" dirty="0">
                <a:solidFill>
                  <a:schemeClr val="dk1"/>
                </a:solidFill>
                <a:latin typeface="Calibri"/>
              </a:rPr>
              <a:t>CONSULTATION OFFICIELLE DE 3 MOIS</a:t>
            </a:r>
          </a:p>
        </p:txBody>
      </p:sp>
      <p:sp>
        <p:nvSpPr>
          <p:cNvPr id="562" name="OTLSHAPE_T_49dbe3898d654a36b3af48d2faeab4d6_Shape"/>
          <p:cNvSpPr/>
          <p:nvPr>
            <p:custDataLst>
              <p:tags r:id="rId47"/>
            </p:custDataLst>
          </p:nvPr>
        </p:nvSpPr>
        <p:spPr>
          <a:xfrm>
            <a:off x="1420052" y="3267738"/>
            <a:ext cx="5816600" cy="203200"/>
          </a:xfrm>
          <a:prstGeom prst="roundRect">
            <a:avLst>
              <a:gd name="adj" fmla="val 100000"/>
            </a:avLst>
          </a:prstGeom>
          <a:solidFill>
            <a:schemeClr val="accent3"/>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3" name="OTLSHAPE_T_49dbe3898d654a36b3af48d2faeab4d6_ShapePercentage" hidden="1"/>
          <p:cNvSpPr/>
          <p:nvPr>
            <p:custDataLst>
              <p:tags r:id="rId48"/>
            </p:custDataLst>
          </p:nvPr>
        </p:nvSpPr>
        <p:spPr>
          <a:xfrm>
            <a:off x="1420052" y="41656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4" name="OTLSHAPE_T_49dbe3898d654a36b3af48d2faeab4d6_Duration" hidden="1"/>
          <p:cNvSpPr txBox="1"/>
          <p:nvPr>
            <p:custDataLst>
              <p:tags r:id="rId49"/>
            </p:custDataLst>
          </p:nvPr>
        </p:nvSpPr>
        <p:spPr>
          <a:xfrm>
            <a:off x="0" y="4165600"/>
            <a:ext cx="482600" cy="155025"/>
          </a:xfrm>
          <a:prstGeom prst="rect">
            <a:avLst/>
          </a:prstGeom>
          <a:noFill/>
        </p:spPr>
        <p:txBody>
          <a:bodyPr vert="horz" wrap="square" lIns="0" tIns="0" rIns="0" bIns="0" rtlCol="0" anchor="ctr" anchorCtr="0">
            <a:spAutoFit/>
          </a:bodyPr>
          <a:lstStyle/>
          <a:p>
            <a:pPr algn="ctr"/>
            <a:r>
              <a:rPr lang="fr-FR" sz="1000">
                <a:solidFill>
                  <a:schemeClr val="accent2"/>
                </a:solidFill>
                <a:latin typeface="Calibri"/>
              </a:rPr>
              <a:t>198 jours</a:t>
            </a:r>
          </a:p>
        </p:txBody>
      </p:sp>
      <p:sp>
        <p:nvSpPr>
          <p:cNvPr id="565" name="OTLSHAPE_T_49dbe3898d654a36b3af48d2faeab4d6_TextPercentage" hidden="1"/>
          <p:cNvSpPr txBox="1"/>
          <p:nvPr>
            <p:custDataLst>
              <p:tags r:id="rId50"/>
            </p:custDataLst>
          </p:nvPr>
        </p:nvSpPr>
        <p:spPr>
          <a:xfrm>
            <a:off x="0" y="4320625"/>
            <a:ext cx="0" cy="153888"/>
          </a:xfrm>
          <a:prstGeom prst="rect">
            <a:avLst/>
          </a:prstGeom>
          <a:noFill/>
        </p:spPr>
        <p:txBody>
          <a:bodyPr vert="horz" wrap="square" lIns="0" tIns="0" rIns="0" bIns="0" rtlCol="0" anchor="ctr" anchorCtr="0">
            <a:spAutoFit/>
          </a:bodyPr>
          <a:lstStyle/>
          <a:p>
            <a:pPr algn="ctr"/>
            <a:endParaRPr lang="fr-FR" sz="1000">
              <a:solidFill>
                <a:schemeClr val="accent2"/>
              </a:solidFill>
              <a:latin typeface="Calibri"/>
            </a:endParaRPr>
          </a:p>
        </p:txBody>
      </p:sp>
      <p:sp>
        <p:nvSpPr>
          <p:cNvPr id="566" name="OTLSHAPE_T_49dbe3898d654a36b3af48d2faeab4d6_JoinedDate" hidden="1"/>
          <p:cNvSpPr txBox="1"/>
          <p:nvPr>
            <p:custDataLst>
              <p:tags r:id="rId51"/>
            </p:custDataLst>
          </p:nvPr>
        </p:nvSpPr>
        <p:spPr>
          <a:xfrm>
            <a:off x="0" y="4320625"/>
            <a:ext cx="0" cy="153888"/>
          </a:xfrm>
          <a:prstGeom prst="rect">
            <a:avLst/>
          </a:prstGeom>
          <a:noFill/>
        </p:spPr>
        <p:txBody>
          <a:bodyPr vert="horz" wrap="square" lIns="0" tIns="0" rIns="0" bIns="0" rtlCol="0" anchor="ctr" anchorCtr="0">
            <a:spAutoFit/>
          </a:bodyPr>
          <a:lstStyle/>
          <a:p>
            <a:pPr algn="ctr"/>
            <a:endParaRPr lang="fr-FR" sz="1000">
              <a:solidFill>
                <a:srgbClr val="1F497E"/>
              </a:solidFill>
              <a:latin typeface="Calibri"/>
            </a:endParaRPr>
          </a:p>
        </p:txBody>
      </p:sp>
      <p:sp>
        <p:nvSpPr>
          <p:cNvPr id="567" name="OTLSHAPE_T_49dbe3898d654a36b3af48d2faeab4d6_StartDate"/>
          <p:cNvSpPr txBox="1"/>
          <p:nvPr>
            <p:custDataLst>
              <p:tags r:id="rId52"/>
            </p:custDataLst>
          </p:nvPr>
        </p:nvSpPr>
        <p:spPr>
          <a:xfrm>
            <a:off x="756011" y="3291826"/>
            <a:ext cx="622300" cy="155025"/>
          </a:xfrm>
          <a:prstGeom prst="rect">
            <a:avLst/>
          </a:prstGeom>
          <a:noFill/>
        </p:spPr>
        <p:txBody>
          <a:bodyPr vert="horz" wrap="square" lIns="0" tIns="0" rIns="0" bIns="0" rtlCol="0" anchor="ctr" anchorCtr="0">
            <a:spAutoFit/>
          </a:bodyPr>
          <a:lstStyle/>
          <a:p>
            <a:pPr algn="ctr"/>
            <a:r>
              <a:rPr lang="fr-FR" sz="1000" spc="-8">
                <a:solidFill>
                  <a:srgbClr val="1F497E"/>
                </a:solidFill>
                <a:latin typeface="Calibri"/>
              </a:rPr>
              <a:t>15/10/2017</a:t>
            </a:r>
          </a:p>
        </p:txBody>
      </p:sp>
      <p:sp>
        <p:nvSpPr>
          <p:cNvPr id="568" name="OTLSHAPE_T_49dbe3898d654a36b3af48d2faeab4d6_EndDate"/>
          <p:cNvSpPr txBox="1"/>
          <p:nvPr>
            <p:custDataLst>
              <p:tags r:id="rId53"/>
            </p:custDataLst>
          </p:nvPr>
        </p:nvSpPr>
        <p:spPr>
          <a:xfrm>
            <a:off x="7276281" y="3291826"/>
            <a:ext cx="558800" cy="155025"/>
          </a:xfrm>
          <a:prstGeom prst="rect">
            <a:avLst/>
          </a:prstGeom>
          <a:noFill/>
        </p:spPr>
        <p:txBody>
          <a:bodyPr vert="horz" wrap="square" lIns="0" tIns="0" rIns="0" bIns="0" rtlCol="0" anchor="ctr" anchorCtr="0">
            <a:spAutoFit/>
          </a:bodyPr>
          <a:lstStyle/>
          <a:p>
            <a:pPr algn="ctr"/>
            <a:r>
              <a:rPr lang="fr-FR" sz="1000" spc="-8" dirty="0">
                <a:solidFill>
                  <a:srgbClr val="1F497E"/>
                </a:solidFill>
                <a:latin typeface="Calibri"/>
              </a:rPr>
              <a:t>30/4/2018</a:t>
            </a:r>
          </a:p>
        </p:txBody>
      </p:sp>
      <p:sp>
        <p:nvSpPr>
          <p:cNvPr id="569" name="OTLSHAPE_T_49dbe3898d654a36b3af48d2faeab4d6_Title"/>
          <p:cNvSpPr txBox="1"/>
          <p:nvPr>
            <p:custDataLst>
              <p:tags r:id="rId54"/>
            </p:custDataLst>
          </p:nvPr>
        </p:nvSpPr>
        <p:spPr>
          <a:xfrm>
            <a:off x="3838875" y="3284078"/>
            <a:ext cx="977900" cy="170519"/>
          </a:xfrm>
          <a:prstGeom prst="rect">
            <a:avLst/>
          </a:prstGeom>
          <a:noFill/>
        </p:spPr>
        <p:txBody>
          <a:bodyPr vert="horz" wrap="square" lIns="0" tIns="0" rIns="0" bIns="0" rtlCol="0" anchor="ctr" anchorCtr="0">
            <a:spAutoFit/>
          </a:bodyPr>
          <a:lstStyle/>
          <a:p>
            <a:pPr algn="ctr"/>
            <a:r>
              <a:rPr lang="fr-FR" sz="1100" b="1" spc="-14">
                <a:solidFill>
                  <a:schemeClr val="dk1"/>
                </a:solidFill>
                <a:latin typeface="Calibri"/>
              </a:rPr>
              <a:t>CONSOLIDATION</a:t>
            </a:r>
          </a:p>
        </p:txBody>
      </p:sp>
      <p:sp>
        <p:nvSpPr>
          <p:cNvPr id="515" name="Titre 1"/>
          <p:cNvSpPr txBox="1">
            <a:spLocks/>
          </p:cNvSpPr>
          <p:nvPr/>
        </p:nvSpPr>
        <p:spPr>
          <a:xfrm>
            <a:off x="500092" y="467219"/>
            <a:ext cx="8424936" cy="864095"/>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200" b="1" dirty="0">
                <a:solidFill>
                  <a:srgbClr val="003399"/>
                </a:solidFill>
                <a:latin typeface="+mj-lt"/>
                <a:ea typeface="+mj-ea"/>
                <a:cs typeface="+mj-cs"/>
              </a:rPr>
              <a:t>La concertation : un avant projet de PRS Grand Est à enrichir collectivement</a:t>
            </a:r>
          </a:p>
        </p:txBody>
      </p:sp>
      <p:pic>
        <p:nvPicPr>
          <p:cNvPr id="516" name="Picture 6"/>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3707904" y="42615"/>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0" name="Espace réservé du contenu 2"/>
          <p:cNvSpPr txBox="1">
            <a:spLocks/>
          </p:cNvSpPr>
          <p:nvPr/>
        </p:nvSpPr>
        <p:spPr>
          <a:xfrm>
            <a:off x="2861612" y="4149080"/>
            <a:ext cx="5825187" cy="19770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dirty="0"/>
          </a:p>
        </p:txBody>
      </p:sp>
      <p:graphicFrame>
        <p:nvGraphicFramePr>
          <p:cNvPr id="571" name="Diagramme 570"/>
          <p:cNvGraphicFramePr/>
          <p:nvPr>
            <p:extLst>
              <p:ext uri="{D42A27DB-BD31-4B8C-83A1-F6EECF244321}">
                <p14:modId xmlns:p14="http://schemas.microsoft.com/office/powerpoint/2010/main" val="2441886269"/>
              </p:ext>
            </p:extLst>
          </p:nvPr>
        </p:nvGraphicFramePr>
        <p:xfrm>
          <a:off x="722360" y="4146038"/>
          <a:ext cx="8026103" cy="1789533"/>
        </p:xfrm>
        <a:graphic>
          <a:graphicData uri="http://schemas.openxmlformats.org/drawingml/2006/diagram">
            <dgm:relIds xmlns:dgm="http://schemas.openxmlformats.org/drawingml/2006/diagram" xmlns:r="http://schemas.openxmlformats.org/officeDocument/2006/relationships" r:dm="rId58" r:lo="rId59" r:qs="rId60" r:cs="rId61"/>
          </a:graphicData>
        </a:graphic>
      </p:graphicFrame>
      <p:pic>
        <p:nvPicPr>
          <p:cNvPr id="572" name="Picture 6"/>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3986233" y="3893032"/>
            <a:ext cx="1259496" cy="51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7" name="Rectangle 576"/>
          <p:cNvSpPr/>
          <p:nvPr/>
        </p:nvSpPr>
        <p:spPr>
          <a:xfrm>
            <a:off x="2813820" y="2578785"/>
            <a:ext cx="3516359" cy="170042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3340" tIns="53340" rIns="53340" bIns="1388876" numCol="1" spcCol="1270" anchor="t" anchorCtr="0">
            <a:noAutofit/>
          </a:bodyPr>
          <a:lstStyle/>
          <a:p>
            <a:pPr lvl="0" algn="l" defTabSz="622300">
              <a:lnSpc>
                <a:spcPct val="90000"/>
              </a:lnSpc>
              <a:spcBef>
                <a:spcPct val="0"/>
              </a:spcBef>
              <a:spcAft>
                <a:spcPct val="35000"/>
              </a:spcAft>
            </a:pPr>
            <a:r>
              <a:rPr lang="fr-FR" sz="1400" kern="1200" dirty="0"/>
              <a:t> </a:t>
            </a:r>
          </a:p>
        </p:txBody>
      </p:sp>
      <p:sp>
        <p:nvSpPr>
          <p:cNvPr id="578" name="Rectangle à coins arrondis 577"/>
          <p:cNvSpPr/>
          <p:nvPr/>
        </p:nvSpPr>
        <p:spPr>
          <a:xfrm>
            <a:off x="5030373" y="4653136"/>
            <a:ext cx="3104648" cy="2880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Orientations à 10 ans</a:t>
            </a:r>
          </a:p>
        </p:txBody>
      </p:sp>
      <p:sp>
        <p:nvSpPr>
          <p:cNvPr id="579" name="Rectangle à coins arrondis 578"/>
          <p:cNvSpPr/>
          <p:nvPr/>
        </p:nvSpPr>
        <p:spPr>
          <a:xfrm>
            <a:off x="5436953" y="5229200"/>
            <a:ext cx="2698068" cy="2880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 200 objectifs à 5 ans</a:t>
            </a:r>
          </a:p>
        </p:txBody>
      </p:sp>
      <p:sp>
        <p:nvSpPr>
          <p:cNvPr id="580" name="Rectangle à coins arrondis 579"/>
          <p:cNvSpPr/>
          <p:nvPr/>
        </p:nvSpPr>
        <p:spPr>
          <a:xfrm rot="19529726">
            <a:off x="243826" y="4169935"/>
            <a:ext cx="1609891" cy="36004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a:t>AVANT PROJET</a:t>
            </a:r>
          </a:p>
        </p:txBody>
      </p:sp>
      <p:sp>
        <p:nvSpPr>
          <p:cNvPr id="64"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5</a:t>
            </a:fld>
            <a:endParaRPr lang="fr-FR" sz="1100" dirty="0">
              <a:latin typeface="Arial" pitchFamily="34" charset="0"/>
              <a:cs typeface="Arial" pitchFamily="34" charset="0"/>
            </a:endParaRPr>
          </a:p>
        </p:txBody>
      </p:sp>
      <p:sp>
        <p:nvSpPr>
          <p:cNvPr id="65"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custDataLst>
      <p:tags r:id="rId1"/>
    </p:custDataLst>
    <p:extLst>
      <p:ext uri="{BB962C8B-B14F-4D97-AF65-F5344CB8AC3E}">
        <p14:creationId xmlns:p14="http://schemas.microsoft.com/office/powerpoint/2010/main" val="12330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1"/>
          <p:cNvSpPr txBox="1">
            <a:spLocks/>
          </p:cNvSpPr>
          <p:nvPr/>
        </p:nvSpPr>
        <p:spPr>
          <a:xfrm>
            <a:off x="-73024" y="548094"/>
            <a:ext cx="9217024" cy="69269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55600" algn="l">
              <a:defRPr/>
            </a:pPr>
            <a:r>
              <a:rPr lang="fr-FR" sz="2500" b="1" dirty="0">
                <a:solidFill>
                  <a:srgbClr val="92D050"/>
                </a:solidFill>
              </a:rPr>
              <a:t> </a:t>
            </a:r>
            <a:r>
              <a:rPr lang="fr-FR" sz="2800" b="1" dirty="0">
                <a:solidFill>
                  <a:srgbClr val="003399"/>
                </a:solidFill>
              </a:rPr>
              <a:t>Sommaire</a:t>
            </a:r>
          </a:p>
        </p:txBody>
      </p:sp>
      <p:sp>
        <p:nvSpPr>
          <p:cNvPr id="4" name="ZoneTexte 3"/>
          <p:cNvSpPr txBox="1"/>
          <p:nvPr/>
        </p:nvSpPr>
        <p:spPr>
          <a:xfrm>
            <a:off x="935596" y="1484784"/>
            <a:ext cx="7272808" cy="4524315"/>
          </a:xfrm>
          <a:prstGeom prst="rect">
            <a:avLst/>
          </a:prstGeom>
          <a:noFill/>
        </p:spPr>
        <p:txBody>
          <a:bodyPr wrap="square" rtlCol="0">
            <a:spAutoFit/>
          </a:bodyPr>
          <a:lstStyle/>
          <a:p>
            <a:r>
              <a:rPr lang="fr-FR" sz="2400" b="1" dirty="0"/>
              <a:t>Qu’est ce que le projet régional de santé ?</a:t>
            </a:r>
          </a:p>
          <a:p>
            <a:endParaRPr lang="fr-FR" sz="2400" b="1" dirty="0"/>
          </a:p>
          <a:p>
            <a:r>
              <a:rPr lang="fr-FR" sz="2400" b="1" dirty="0"/>
              <a:t>De l’état des lieux régional aux orientations stratégiques</a:t>
            </a:r>
          </a:p>
          <a:p>
            <a:endParaRPr lang="fr-FR" sz="2400" b="1" dirty="0"/>
          </a:p>
          <a:p>
            <a:r>
              <a:rPr lang="fr-FR" sz="2400" b="1" dirty="0"/>
              <a:t>L’importance de l’approche parcours</a:t>
            </a:r>
          </a:p>
          <a:p>
            <a:endParaRPr lang="fr-FR" sz="2400" b="1" dirty="0"/>
          </a:p>
          <a:p>
            <a:r>
              <a:rPr lang="fr-FR" sz="2400" b="1" dirty="0"/>
              <a:t>Les objectifs du schéma régional de santé  : quelques extraits</a:t>
            </a:r>
          </a:p>
          <a:p>
            <a:endParaRPr lang="fr-FR" sz="2400" b="1" dirty="0"/>
          </a:p>
          <a:p>
            <a:r>
              <a:rPr lang="fr-FR" sz="2400" b="1" dirty="0"/>
              <a:t>Une mise en œuvre partenariale : développer les partenariats et la démocratie sanitaire</a:t>
            </a:r>
          </a:p>
        </p:txBody>
      </p:sp>
      <p:sp>
        <p:nvSpPr>
          <p:cNvPr id="6" name="Chevron 5"/>
          <p:cNvSpPr/>
          <p:nvPr/>
        </p:nvSpPr>
        <p:spPr>
          <a:xfrm>
            <a:off x="323528" y="2204864"/>
            <a:ext cx="504056" cy="43204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3988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404665"/>
            <a:ext cx="8496944" cy="864095"/>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500" b="1" dirty="0">
                <a:solidFill>
                  <a:srgbClr val="003399"/>
                </a:solidFill>
                <a:latin typeface="+mj-lt"/>
                <a:ea typeface="+mj-ea"/>
                <a:cs typeface="+mj-cs"/>
              </a:rPr>
              <a:t>Un état des lieux régional, des diagnostics, une évaluation des PRS 1 pour alimenter la réflexion du PRS</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344" t="16650" r="42583" b="4400"/>
          <a:stretch/>
        </p:blipFill>
        <p:spPr bwMode="auto">
          <a:xfrm>
            <a:off x="5796136" y="1844824"/>
            <a:ext cx="2354401" cy="33123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3" name="Diagramme 2"/>
          <p:cNvGraphicFramePr/>
          <p:nvPr>
            <p:extLst>
              <p:ext uri="{D42A27DB-BD31-4B8C-83A1-F6EECF244321}">
                <p14:modId xmlns:p14="http://schemas.microsoft.com/office/powerpoint/2010/main" val="1451540547"/>
              </p:ext>
            </p:extLst>
          </p:nvPr>
        </p:nvGraphicFramePr>
        <p:xfrm>
          <a:off x="719572" y="1268759"/>
          <a:ext cx="7466968" cy="488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à coins arrondis 8"/>
          <p:cNvSpPr/>
          <p:nvPr/>
        </p:nvSpPr>
        <p:spPr>
          <a:xfrm>
            <a:off x="874214" y="5445224"/>
            <a:ext cx="7394961" cy="100811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hlinkClick r:id="rId8"/>
              </a:rPr>
              <a:t>www.grand-est.ars.sante.fr</a:t>
            </a:r>
            <a:endParaRPr lang="fr-FR" sz="2000" b="1" dirty="0"/>
          </a:p>
          <a:p>
            <a:pPr algn="ctr"/>
            <a:r>
              <a:rPr lang="fr-FR" sz="2000" b="1" dirty="0"/>
              <a:t>Autres documents disponibles : études de territoire, les diagnostics territoriaux, des portraits par territoire, l’évaluation des PRS 1</a:t>
            </a:r>
          </a:p>
        </p:txBody>
      </p:sp>
      <p:pic>
        <p:nvPicPr>
          <p:cNvPr id="10" name="Image 9"/>
          <p:cNvPicPr/>
          <p:nvPr/>
        </p:nvPicPr>
        <p:blipFill rotWithShape="1">
          <a:blip r:embed="rId9"/>
          <a:srcRect l="29267" t="32941" r="28734" b="11470"/>
          <a:stretch/>
        </p:blipFill>
        <p:spPr bwMode="auto">
          <a:xfrm>
            <a:off x="683568" y="1772816"/>
            <a:ext cx="5040560" cy="3528392"/>
          </a:xfrm>
          <a:prstGeom prst="rect">
            <a:avLst/>
          </a:prstGeom>
          <a:ln>
            <a:noFill/>
          </a:ln>
          <a:extLst>
            <a:ext uri="{53640926-AAD7-44D8-BBD7-CCE9431645EC}">
              <a14:shadowObscured xmlns:a14="http://schemas.microsoft.com/office/drawing/2010/main"/>
            </a:ext>
          </a:extLst>
        </p:spPr>
      </p:pic>
      <p:pic>
        <p:nvPicPr>
          <p:cNvPr id="12"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7</a:t>
            </a:fld>
            <a:endParaRPr lang="fr-FR" sz="1100" dirty="0">
              <a:latin typeface="Arial" pitchFamily="34" charset="0"/>
              <a:cs typeface="Arial" pitchFamily="34" charset="0"/>
            </a:endParaRPr>
          </a:p>
        </p:txBody>
      </p:sp>
      <p:sp>
        <p:nvSpPr>
          <p:cNvPr id="14"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368066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404665"/>
            <a:ext cx="8496944" cy="864095"/>
          </a:xfrm>
          <a:prstGeom prst="rect">
            <a:avLst/>
          </a:prstGeom>
        </p:spPr>
        <p:txBody>
          <a:bodyPr vert="horz" lIns="91440" tIns="45720" rIns="91440" bIns="45720" rtlCol="0" anchor="ctr">
            <a:noAutofit/>
          </a:bodyPr>
          <a:lstStyle/>
          <a:p>
            <a:pPr>
              <a:spcBef>
                <a:spcPct val="0"/>
              </a:spcBef>
              <a:defRPr/>
            </a:pPr>
            <a:r>
              <a:rPr lang="fr-FR" sz="2500" b="1" dirty="0">
                <a:solidFill>
                  <a:srgbClr val="003399"/>
                </a:solidFill>
                <a:latin typeface="+mj-lt"/>
                <a:ea typeface="+mj-ea"/>
                <a:cs typeface="+mj-cs"/>
              </a:rPr>
              <a:t>Une population vieillissante avec une forte augmentation de personnes âgées dépendantes à l’horizon 2030</a:t>
            </a:r>
          </a:p>
        </p:txBody>
      </p:sp>
      <p:sp>
        <p:nvSpPr>
          <p:cNvPr id="2" name="ZoneTexte 1"/>
          <p:cNvSpPr txBox="1"/>
          <p:nvPr/>
        </p:nvSpPr>
        <p:spPr>
          <a:xfrm>
            <a:off x="539552" y="1230288"/>
            <a:ext cx="4032448" cy="4955203"/>
          </a:xfrm>
          <a:prstGeom prst="rect">
            <a:avLst/>
          </a:prstGeom>
          <a:noFill/>
        </p:spPr>
        <p:txBody>
          <a:bodyPr wrap="square" rtlCol="0">
            <a:spAutoFit/>
          </a:bodyPr>
          <a:lstStyle/>
          <a:p>
            <a:r>
              <a:rPr lang="fr-FR" b="1" dirty="0"/>
              <a:t>Près du quart de la population du Grand Est âgée de 65 ans ou plus en 2030</a:t>
            </a:r>
            <a:endParaRPr lang="fr-FR" dirty="0"/>
          </a:p>
          <a:p>
            <a:pPr algn="just"/>
            <a:endParaRPr lang="fr-FR" sz="800" b="1" dirty="0"/>
          </a:p>
          <a:p>
            <a:pPr marL="285750" indent="-285750" algn="just">
              <a:buFont typeface="Arial" panose="020B0604020202020204" pitchFamily="34" charset="0"/>
              <a:buChar char="•"/>
            </a:pPr>
            <a:r>
              <a:rPr lang="fr-FR" sz="1600" dirty="0"/>
              <a:t>Un indice de vieillissement égal à 74 pour le Grand Est tout comme en France métropolitaine.</a:t>
            </a:r>
          </a:p>
          <a:p>
            <a:pPr marL="285750" indent="-285750" algn="just">
              <a:buFont typeface="Arial" panose="020B0604020202020204" pitchFamily="34" charset="0"/>
              <a:buChar char="•"/>
            </a:pPr>
            <a:endParaRPr lang="fr-FR" sz="800" dirty="0"/>
          </a:p>
          <a:p>
            <a:pPr marL="285750" indent="-285750" algn="just">
              <a:buFont typeface="Arial" panose="020B0604020202020204" pitchFamily="34" charset="0"/>
              <a:buChar char="•"/>
            </a:pPr>
            <a:r>
              <a:rPr lang="fr-FR" sz="1600" dirty="0"/>
              <a:t>Une augmentation modérée des personnes de 85 ans ou plus va dans les prochaines années, pour croître très rapidement à compter de 2031.</a:t>
            </a:r>
          </a:p>
          <a:p>
            <a:pPr algn="just"/>
            <a:endParaRPr lang="fr-FR" sz="800" dirty="0"/>
          </a:p>
          <a:p>
            <a:pPr marL="285750" indent="-285750" algn="just">
              <a:buFont typeface="Arial" panose="020B0604020202020204" pitchFamily="34" charset="0"/>
              <a:buChar char="•"/>
            </a:pPr>
            <a:r>
              <a:rPr lang="fr-FR" sz="1600" dirty="0"/>
              <a:t>Un vieillissement toutefois plus marqué dans les départements d'Alsace et de Moselle (de +1,66 % à +1,34 %) et moins prononcé en Meuse, Haute-Marne et dans les Ardennes (de +0,06 % à +0,29 %). </a:t>
            </a:r>
          </a:p>
          <a:p>
            <a:pPr marL="285750" indent="-285750" algn="just">
              <a:buFont typeface="Arial" panose="020B0604020202020204" pitchFamily="34" charset="0"/>
              <a:buChar char="•"/>
            </a:pPr>
            <a:endParaRPr lang="fr-FR" sz="1200" dirty="0"/>
          </a:p>
          <a:p>
            <a:pPr algn="just"/>
            <a:r>
              <a:rPr lang="fr-FR" sz="1600" b="1" dirty="0"/>
              <a:t>Selon les scénarii INSEE, le nombre de personnes âgées dépendantes augmente de +35% à +60% entre 2007 et 2030.</a:t>
            </a:r>
          </a:p>
        </p:txBody>
      </p:sp>
      <p:pic>
        <p:nvPicPr>
          <p:cNvPr id="1025" name="Imag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67437"/>
            <a:ext cx="3857074" cy="36393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076056" y="5447546"/>
            <a:ext cx="378832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51075" algn="l"/>
              </a:tabLst>
              <a:defRPr>
                <a:solidFill>
                  <a:schemeClr val="tx1"/>
                </a:solidFill>
                <a:latin typeface="Arial" pitchFamily="34" charset="0"/>
                <a:cs typeface="Arial" pitchFamily="34" charset="0"/>
              </a:defRPr>
            </a:lvl1pPr>
            <a:lvl2pPr fontAlgn="base">
              <a:spcBef>
                <a:spcPct val="0"/>
              </a:spcBef>
              <a:spcAft>
                <a:spcPct val="0"/>
              </a:spcAft>
              <a:tabLst>
                <a:tab pos="2251075" algn="l"/>
              </a:tabLst>
              <a:defRPr>
                <a:solidFill>
                  <a:schemeClr val="tx1"/>
                </a:solidFill>
                <a:latin typeface="Arial" pitchFamily="34" charset="0"/>
                <a:cs typeface="Arial" pitchFamily="34" charset="0"/>
              </a:defRPr>
            </a:lvl2pPr>
            <a:lvl3pPr fontAlgn="base">
              <a:spcBef>
                <a:spcPct val="0"/>
              </a:spcBef>
              <a:spcAft>
                <a:spcPct val="0"/>
              </a:spcAft>
              <a:tabLst>
                <a:tab pos="2251075" algn="l"/>
              </a:tabLst>
              <a:defRPr>
                <a:solidFill>
                  <a:schemeClr val="tx1"/>
                </a:solidFill>
                <a:latin typeface="Arial" pitchFamily="34" charset="0"/>
                <a:cs typeface="Arial" pitchFamily="34" charset="0"/>
              </a:defRPr>
            </a:lvl3pPr>
            <a:lvl4pPr fontAlgn="base">
              <a:spcBef>
                <a:spcPct val="0"/>
              </a:spcBef>
              <a:spcAft>
                <a:spcPct val="0"/>
              </a:spcAft>
              <a:tabLst>
                <a:tab pos="2251075" algn="l"/>
              </a:tabLst>
              <a:defRPr>
                <a:solidFill>
                  <a:schemeClr val="tx1"/>
                </a:solidFill>
                <a:latin typeface="Arial" pitchFamily="34" charset="0"/>
                <a:cs typeface="Arial" pitchFamily="34" charset="0"/>
              </a:defRPr>
            </a:lvl4pPr>
            <a:lvl5pPr fontAlgn="base">
              <a:spcBef>
                <a:spcPct val="0"/>
              </a:spcBef>
              <a:spcAft>
                <a:spcPct val="0"/>
              </a:spcAft>
              <a:tabLst>
                <a:tab pos="2251075" algn="l"/>
              </a:tabLst>
              <a:defRPr>
                <a:solidFill>
                  <a:schemeClr val="tx1"/>
                </a:solidFill>
                <a:latin typeface="Arial" pitchFamily="34" charset="0"/>
                <a:cs typeface="Arial" pitchFamily="34" charset="0"/>
              </a:defRPr>
            </a:lvl5pPr>
            <a:lvl6pPr fontAlgn="base">
              <a:spcBef>
                <a:spcPct val="0"/>
              </a:spcBef>
              <a:spcAft>
                <a:spcPct val="0"/>
              </a:spcAft>
              <a:tabLst>
                <a:tab pos="2251075" algn="l"/>
              </a:tabLst>
              <a:defRPr>
                <a:solidFill>
                  <a:schemeClr val="tx1"/>
                </a:solidFill>
                <a:latin typeface="Arial" pitchFamily="34" charset="0"/>
                <a:cs typeface="Arial" pitchFamily="34" charset="0"/>
              </a:defRPr>
            </a:lvl6pPr>
            <a:lvl7pPr fontAlgn="base">
              <a:spcBef>
                <a:spcPct val="0"/>
              </a:spcBef>
              <a:spcAft>
                <a:spcPct val="0"/>
              </a:spcAft>
              <a:tabLst>
                <a:tab pos="2251075" algn="l"/>
              </a:tabLst>
              <a:defRPr>
                <a:solidFill>
                  <a:schemeClr val="tx1"/>
                </a:solidFill>
                <a:latin typeface="Arial" pitchFamily="34" charset="0"/>
                <a:cs typeface="Arial" pitchFamily="34" charset="0"/>
              </a:defRPr>
            </a:lvl7pPr>
            <a:lvl8pPr fontAlgn="base">
              <a:spcBef>
                <a:spcPct val="0"/>
              </a:spcBef>
              <a:spcAft>
                <a:spcPct val="0"/>
              </a:spcAft>
              <a:tabLst>
                <a:tab pos="2251075" algn="l"/>
              </a:tabLst>
              <a:defRPr>
                <a:solidFill>
                  <a:schemeClr val="tx1"/>
                </a:solidFill>
                <a:latin typeface="Arial" pitchFamily="34" charset="0"/>
                <a:cs typeface="Arial" pitchFamily="34" charset="0"/>
              </a:defRPr>
            </a:lvl8pPr>
            <a:lvl9pPr fontAlgn="base">
              <a:spcBef>
                <a:spcPct val="0"/>
              </a:spcBef>
              <a:spcAft>
                <a:spcPct val="0"/>
              </a:spcAft>
              <a:tabLst>
                <a:tab pos="22510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51075" algn="l"/>
              </a:tabLst>
            </a:pPr>
            <a:r>
              <a:rPr kumimoji="0" lang="fr-FR" altLang="fr-FR" sz="1000" b="0" i="1" u="none" strike="noStrike" cap="none" normalizeH="0" baseline="30000" dirty="0">
                <a:ln>
                  <a:noFill/>
                </a:ln>
                <a:solidFill>
                  <a:srgbClr val="808080"/>
                </a:solidFill>
                <a:effectLst/>
                <a:latin typeface="Calibri" pitchFamily="34" charset="0"/>
                <a:ea typeface="Calibri" pitchFamily="34" charset="0"/>
                <a:cs typeface="Times New Roman" pitchFamily="18" charset="0"/>
              </a:rPr>
              <a:t>5</a:t>
            </a:r>
            <a:r>
              <a:rPr kumimoji="0" lang="fr-FR" altLang="fr-FR" sz="1000" b="0" i="1" u="none" strike="noStrike" cap="none" normalizeH="0" baseline="0" dirty="0">
                <a:ln>
                  <a:noFill/>
                </a:ln>
                <a:solidFill>
                  <a:srgbClr val="808080"/>
                </a:solidFill>
                <a:effectLst/>
                <a:latin typeface="Calibri" pitchFamily="34" charset="0"/>
                <a:ea typeface="Calibri" pitchFamily="34" charset="0"/>
                <a:cs typeface="Times New Roman" pitchFamily="18" charset="0"/>
              </a:rPr>
              <a:t> Taux de variation de la population projetée 2018-2027 issue des projections démographiques de l'Insee (scénario central, modèle Omphale) à partir des populations par sexe et âge au 1</a:t>
            </a:r>
            <a:r>
              <a:rPr kumimoji="0" lang="fr-FR" altLang="fr-FR" sz="1000" b="0" i="1" u="none" strike="noStrike" cap="none" normalizeH="0" baseline="30000" dirty="0">
                <a:ln>
                  <a:noFill/>
                </a:ln>
                <a:solidFill>
                  <a:srgbClr val="808080"/>
                </a:solidFill>
                <a:effectLst/>
                <a:latin typeface="Calibri" pitchFamily="34" charset="0"/>
                <a:ea typeface="Calibri" pitchFamily="34" charset="0"/>
                <a:cs typeface="Times New Roman" pitchFamily="18" charset="0"/>
              </a:rPr>
              <a:t>er</a:t>
            </a:r>
            <a:r>
              <a:rPr kumimoji="0" lang="fr-FR" altLang="fr-FR" sz="1000" b="0" i="1" u="none" strike="noStrike" cap="none" normalizeH="0" baseline="0" dirty="0">
                <a:ln>
                  <a:noFill/>
                </a:ln>
                <a:solidFill>
                  <a:srgbClr val="808080"/>
                </a:solidFill>
                <a:effectLst/>
                <a:latin typeface="Calibri" pitchFamily="34" charset="0"/>
                <a:ea typeface="Calibri" pitchFamily="34" charset="0"/>
                <a:cs typeface="Times New Roman" pitchFamily="18" charset="0"/>
              </a:rPr>
              <a:t> janvier 2007 et des tendances démographiques 1999-2007.</a:t>
            </a:r>
            <a:endParaRPr kumimoji="0" lang="fr-FR" altLang="fr-FR" sz="1000" b="0" i="1" u="none" strike="noStrike" cap="none" normalizeH="0" baseline="0" dirty="0">
              <a:ln>
                <a:noFill/>
              </a:ln>
              <a:solidFill>
                <a:srgbClr val="80808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51075" algn="l"/>
              </a:tabLst>
            </a:pPr>
            <a:r>
              <a:rPr kumimoji="0" lang="fr-FR" altLang="fr-FR" sz="1000" b="0" i="1" u="none" strike="noStrike" cap="none" normalizeH="0" baseline="0" dirty="0">
                <a:ln>
                  <a:noFill/>
                </a:ln>
                <a:solidFill>
                  <a:srgbClr val="808080"/>
                </a:solidFill>
                <a:effectLst/>
                <a:ea typeface="Calibri" pitchFamily="34" charset="0"/>
                <a:cs typeface="Times New Roman" pitchFamily="18" charset="0"/>
              </a:rPr>
              <a:t>Source : Insee – RP, Projections Omphale, Exploitation ORS.</a:t>
            </a:r>
            <a:r>
              <a:rPr kumimoji="0" lang="fr-FR" altLang="fr-FR" sz="1000" b="0" i="0" u="none" strike="noStrike" cap="none" normalizeH="0" baseline="0" dirty="0">
                <a:ln>
                  <a:noFill/>
                </a:ln>
                <a:solidFill>
                  <a:schemeClr val="tx1"/>
                </a:solidFill>
                <a:effectLst/>
              </a:rPr>
              <a:t> </a:t>
            </a:r>
          </a:p>
        </p:txBody>
      </p:sp>
      <p:sp>
        <p:nvSpPr>
          <p:cNvPr id="6" name="Rectangle 5"/>
          <p:cNvSpPr/>
          <p:nvPr/>
        </p:nvSpPr>
        <p:spPr>
          <a:xfrm>
            <a:off x="5076056" y="1221577"/>
            <a:ext cx="3857074" cy="584775"/>
          </a:xfrm>
          <a:prstGeom prst="rect">
            <a:avLst/>
          </a:prstGeom>
        </p:spPr>
        <p:txBody>
          <a:bodyPr wrap="square">
            <a:spAutoFit/>
          </a:bodyPr>
          <a:lstStyle/>
          <a:p>
            <a:r>
              <a:rPr lang="fr-FR" sz="1600" b="1" dirty="0"/>
              <a:t>Taux de variation annuel moyen des 85 ans ou plus</a:t>
            </a:r>
            <a:endParaRPr lang="fr-FR" sz="1600" dirty="0"/>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8</a:t>
            </a:fld>
            <a:endParaRPr lang="fr-FR" sz="1100" dirty="0">
              <a:latin typeface="Arial" pitchFamily="34" charset="0"/>
              <a:cs typeface="Arial" pitchFamily="34" charset="0"/>
            </a:endParaRPr>
          </a:p>
        </p:txBody>
      </p:sp>
      <p:sp>
        <p:nvSpPr>
          <p:cNvPr id="10"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56650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476673"/>
            <a:ext cx="8496944" cy="864095"/>
          </a:xfrm>
          <a:prstGeom prst="rect">
            <a:avLst/>
          </a:prstGeom>
        </p:spPr>
        <p:txBody>
          <a:bodyPr vert="horz" lIns="91440" tIns="45720" rIns="91440" bIns="45720" rtlCol="0" anchor="ctr">
            <a:noAutofit/>
          </a:bodyPr>
          <a:lstStyle/>
          <a:p>
            <a:pPr>
              <a:spcBef>
                <a:spcPct val="0"/>
              </a:spcBef>
              <a:defRPr/>
            </a:pPr>
            <a:r>
              <a:rPr lang="fr-FR" sz="2500" b="1" dirty="0">
                <a:solidFill>
                  <a:srgbClr val="003399"/>
                </a:solidFill>
                <a:latin typeface="+mj-lt"/>
                <a:ea typeface="+mj-ea"/>
                <a:cs typeface="+mj-cs"/>
              </a:rPr>
              <a:t>Une situation sociale plus défavorisée dans les grandes villes et les territoires ruraux</a:t>
            </a:r>
          </a:p>
        </p:txBody>
      </p:sp>
      <p:sp>
        <p:nvSpPr>
          <p:cNvPr id="2" name="ZoneTexte 1"/>
          <p:cNvSpPr txBox="1"/>
          <p:nvPr/>
        </p:nvSpPr>
        <p:spPr>
          <a:xfrm>
            <a:off x="395536" y="1511201"/>
            <a:ext cx="3384376" cy="4078039"/>
          </a:xfrm>
          <a:prstGeom prst="rect">
            <a:avLst/>
          </a:prstGeom>
          <a:noFill/>
        </p:spPr>
        <p:txBody>
          <a:bodyPr wrap="square" rtlCol="0">
            <a:spAutoFit/>
          </a:bodyPr>
          <a:lstStyle/>
          <a:p>
            <a:pPr algn="just"/>
            <a:endParaRPr lang="fr-FR" sz="900" b="1" dirty="0"/>
          </a:p>
          <a:p>
            <a:pPr marL="285750" indent="-285750" algn="just">
              <a:buFont typeface="Arial" panose="020B0604020202020204" pitchFamily="34" charset="0"/>
              <a:buChar char="•"/>
            </a:pPr>
            <a:r>
              <a:rPr lang="fr-FR" sz="1600" dirty="0"/>
              <a:t>une défaveur sociale marquée dans les grandes villes de la région </a:t>
            </a:r>
            <a:r>
              <a:rPr lang="fr-FR" sz="1400" i="1" dirty="0"/>
              <a:t>(Mulhouse, Troyes, Schiltigheim, Strasbourg, Reims, Colmar, Châlons-en-Champagne, Metz et Épinal notamment) </a:t>
            </a:r>
          </a:p>
          <a:p>
            <a:pPr algn="just"/>
            <a:endParaRPr lang="fr-FR" sz="900" dirty="0"/>
          </a:p>
          <a:p>
            <a:pPr marL="285750" indent="-285750" algn="just">
              <a:buFont typeface="Arial" panose="020B0604020202020204" pitchFamily="34" charset="0"/>
              <a:buChar char="•"/>
            </a:pPr>
            <a:r>
              <a:rPr lang="fr-FR" sz="1600" dirty="0"/>
              <a:t>des situations plus favorables au sud de l'Alsace (Suisse), en Lorraine dans l'ensemble des territoires du sillon lorrain, ainsi que dans l'Aube (Picardie, l'Île-de-France et l'Yonne)</a:t>
            </a:r>
          </a:p>
          <a:p>
            <a:pPr algn="just"/>
            <a:endParaRPr lang="fr-FR" sz="900" dirty="0"/>
          </a:p>
          <a:p>
            <a:pPr marL="285750" indent="-285750" algn="just">
              <a:buFont typeface="Arial" panose="020B0604020202020204" pitchFamily="34" charset="0"/>
              <a:buChar char="•"/>
            </a:pPr>
            <a:r>
              <a:rPr lang="fr-FR" sz="1600" dirty="0"/>
              <a:t>une défaveur sociale plus marquée en Meuse, Haute-Marne, Vosges et Ardennes. </a:t>
            </a:r>
          </a:p>
        </p:txBody>
      </p:sp>
      <p:pic>
        <p:nvPicPr>
          <p:cNvPr id="10" name="Image 9" descr="T:\ors\Etudes en cours\Travaux panoramiques\Etat des lieux PRS 2 - ARS ORSAS\Fiches\Chapitre 1\Facteurs socio-économique\Carte Fdep\PRS2 Fdep V2-1 [Converti].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773" y="1588482"/>
            <a:ext cx="5234940" cy="4288790"/>
          </a:xfrm>
          <a:prstGeom prst="rect">
            <a:avLst/>
          </a:prstGeom>
          <a:noFill/>
          <a:ln>
            <a:noFill/>
          </a:ln>
        </p:spPr>
      </p:pic>
      <p:sp>
        <p:nvSpPr>
          <p:cNvPr id="8" name="Rectangle 7"/>
          <p:cNvSpPr/>
          <p:nvPr/>
        </p:nvSpPr>
        <p:spPr>
          <a:xfrm>
            <a:off x="4716016" y="1068094"/>
            <a:ext cx="3985194" cy="369332"/>
          </a:xfrm>
          <a:prstGeom prst="rect">
            <a:avLst/>
          </a:prstGeom>
        </p:spPr>
        <p:txBody>
          <a:bodyPr wrap="none">
            <a:spAutoFit/>
          </a:bodyPr>
          <a:lstStyle/>
          <a:p>
            <a:r>
              <a:rPr lang="fr-FR" b="1" dirty="0"/>
              <a:t>Indice de défaveur sociale </a:t>
            </a:r>
            <a:r>
              <a:rPr lang="fr-FR" b="1" dirty="0" err="1"/>
              <a:t>Fdep</a:t>
            </a:r>
            <a:r>
              <a:rPr lang="fr-FR" b="1" dirty="0"/>
              <a:t> </a:t>
            </a:r>
            <a:r>
              <a:rPr lang="fr-FR" dirty="0"/>
              <a:t>en 2013</a:t>
            </a:r>
          </a:p>
        </p:txBody>
      </p:sp>
      <p:sp>
        <p:nvSpPr>
          <p:cNvPr id="11" name="Rectangle 10"/>
          <p:cNvSpPr/>
          <p:nvPr/>
        </p:nvSpPr>
        <p:spPr>
          <a:xfrm>
            <a:off x="4130748" y="5777105"/>
            <a:ext cx="457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2251075" algn="l"/>
              </a:tabLst>
            </a:pPr>
            <a:r>
              <a:rPr lang="fr-FR" sz="1200" i="1" baseline="30000" dirty="0">
                <a:solidFill>
                  <a:srgbClr val="808080"/>
                </a:solidFill>
                <a:latin typeface="Calibri" pitchFamily="34" charset="0"/>
                <a:ea typeface="Calibri" pitchFamily="34" charset="0"/>
                <a:cs typeface="Times New Roman" pitchFamily="18" charset="0"/>
              </a:rPr>
              <a:t>* Moyenne des valeurs communales pondérées par la population. </a:t>
            </a:r>
            <a:br>
              <a:rPr lang="fr-FR" sz="1200" i="1" baseline="30000" dirty="0">
                <a:solidFill>
                  <a:srgbClr val="808080"/>
                </a:solidFill>
                <a:latin typeface="Calibri" pitchFamily="34" charset="0"/>
                <a:ea typeface="Calibri" pitchFamily="34" charset="0"/>
                <a:cs typeface="Times New Roman" pitchFamily="18" charset="0"/>
              </a:rPr>
            </a:br>
            <a:r>
              <a:rPr lang="fr-FR" sz="1200" i="1" baseline="30000" dirty="0">
                <a:solidFill>
                  <a:srgbClr val="808080"/>
                </a:solidFill>
                <a:latin typeface="Calibri" pitchFamily="34" charset="0"/>
                <a:ea typeface="Calibri" pitchFamily="34" charset="0"/>
                <a:cs typeface="Times New Roman" pitchFamily="18" charset="0"/>
              </a:rPr>
              <a:t>ND : Indice non disponible. Communes exclues de l'analyse, parce que le revenu médian n’est pas disponible pour le calcul de l’indice (cf. encadré).</a:t>
            </a:r>
          </a:p>
          <a:p>
            <a:pPr fontAlgn="base">
              <a:spcBef>
                <a:spcPct val="0"/>
              </a:spcBef>
              <a:spcAft>
                <a:spcPct val="0"/>
              </a:spcAft>
              <a:tabLst>
                <a:tab pos="2251075" algn="l"/>
              </a:tabLst>
            </a:pPr>
            <a:r>
              <a:rPr lang="fr-FR" sz="1200" i="1" baseline="30000" dirty="0">
                <a:solidFill>
                  <a:srgbClr val="808080"/>
                </a:solidFill>
                <a:latin typeface="Calibri" pitchFamily="34" charset="0"/>
                <a:ea typeface="Calibri" pitchFamily="34" charset="0"/>
                <a:cs typeface="Times New Roman" pitchFamily="18" charset="0"/>
              </a:rPr>
              <a:t>Source : Insee – RP, </a:t>
            </a:r>
            <a:r>
              <a:rPr lang="fr-FR" sz="1200" i="1" baseline="30000" dirty="0" err="1">
                <a:solidFill>
                  <a:srgbClr val="808080"/>
                </a:solidFill>
                <a:latin typeface="Calibri" pitchFamily="34" charset="0"/>
                <a:ea typeface="Calibri" pitchFamily="34" charset="0"/>
                <a:cs typeface="Times New Roman" pitchFamily="18" charset="0"/>
              </a:rPr>
              <a:t>FiLoSoFi</a:t>
            </a:r>
            <a:r>
              <a:rPr lang="fr-FR" sz="1200" i="1" baseline="30000" dirty="0">
                <a:solidFill>
                  <a:srgbClr val="808080"/>
                </a:solidFill>
                <a:latin typeface="Calibri" pitchFamily="34" charset="0"/>
                <a:ea typeface="Calibri" pitchFamily="34" charset="0"/>
                <a:cs typeface="Times New Roman" pitchFamily="18" charset="0"/>
              </a:rPr>
              <a:t>, Exploitation ORS. </a:t>
            </a:r>
          </a:p>
        </p:txBody>
      </p:sp>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31659"/>
            <a:ext cx="1093399" cy="4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space réservé du numéro de diapositive 6"/>
          <p:cNvSpPr>
            <a:spLocks noGrp="1"/>
          </p:cNvSpPr>
          <p:nvPr>
            <p:ph type="sldNum" sz="quarter" idx="12"/>
          </p:nvPr>
        </p:nvSpPr>
        <p:spPr>
          <a:xfrm>
            <a:off x="8460432" y="6461030"/>
            <a:ext cx="633561" cy="365125"/>
          </a:xfrm>
        </p:spPr>
        <p:txBody>
          <a:bodyPr/>
          <a:lstStyle/>
          <a:p>
            <a:pPr algn="ctr"/>
            <a:r>
              <a:rPr lang="fr-FR" sz="1100" dirty="0">
                <a:solidFill>
                  <a:srgbClr val="99CC00"/>
                </a:solidFill>
                <a:latin typeface="Arial" pitchFamily="34" charset="0"/>
                <a:cs typeface="Arial" pitchFamily="34" charset="0"/>
                <a:sym typeface="Wingdings"/>
              </a:rPr>
              <a:t></a:t>
            </a:r>
            <a:r>
              <a:rPr lang="fr-FR" sz="1100" dirty="0">
                <a:latin typeface="Arial" pitchFamily="34" charset="0"/>
                <a:cs typeface="Arial" pitchFamily="34" charset="0"/>
                <a:sym typeface="Wingdings"/>
              </a:rPr>
              <a:t> </a:t>
            </a:r>
            <a:fld id="{3825EFC8-53F1-452C-BD3F-972C38FABF75}" type="slidenum">
              <a:rPr lang="fr-FR" sz="1100" smtClean="0">
                <a:latin typeface="Arial" pitchFamily="34" charset="0"/>
                <a:cs typeface="Arial" pitchFamily="34" charset="0"/>
              </a:rPr>
              <a:pPr algn="ctr"/>
              <a:t>9</a:t>
            </a:fld>
            <a:endParaRPr lang="fr-FR" sz="1100" dirty="0">
              <a:latin typeface="Arial" pitchFamily="34" charset="0"/>
              <a:cs typeface="Arial" pitchFamily="34" charset="0"/>
            </a:endParaRPr>
          </a:p>
        </p:txBody>
      </p:sp>
      <p:sp>
        <p:nvSpPr>
          <p:cNvPr id="12" name="Espace réservé du pied de page 4"/>
          <p:cNvSpPr>
            <a:spLocks noGrp="1"/>
          </p:cNvSpPr>
          <p:nvPr>
            <p:ph type="ftr" sz="quarter" idx="4294967295"/>
          </p:nvPr>
        </p:nvSpPr>
        <p:spPr>
          <a:xfrm>
            <a:off x="1403648"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PRS 2018-2027 Grand Est soumis à concertation – octobre/décembre 2017</a:t>
            </a:r>
          </a:p>
        </p:txBody>
      </p:sp>
    </p:spTree>
    <p:extLst>
      <p:ext uri="{BB962C8B-B14F-4D97-AF65-F5344CB8AC3E}">
        <p14:creationId xmlns:p14="http://schemas.microsoft.com/office/powerpoint/2010/main" val="9962771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nItRlIiLCJTdHlsZU5hbWUiOiJSb2FkbWFwIiwiSXNUZW1wbGF0ZSI6ZmFsc2UsIlZlcnNpb24iOnsiJGlkIjoiMiIsIlZlcnNpb24iOiIzLjEuMCIsIk9yaWdpbmFsQXNzZW1ibHlWZXJzaW9uIjoiMy4xNS4wMS4wMCIsIkVkaXRpb24iOiJQbHVzIiwiSXNQbHVzRWRpdGlvbiI6dHJ1ZX0sIkVmZmVjdCI6MSwiU3R5bGUiOnsiJGlkIjoiMyIsIlRpbWViYW5kU3R5bGUiOnsiJGlkIjoiNCIsIlNjYWxlTWFya2luZyI6MCwiU2hhcGUiOjEzLCJTaGFwZVN0eWxlIjp7IiRpZCI6IjUiLCJNYXJnaW4iOnsiJGlkIjoiNiIsIlRvcCI6MCwiTGVmdCI6MTAsIlJpZ2h0IjoxMCwiQm90dG9tIjowfSwiUGFkZGluZyI6eyIkaWQiOiI3IiwiVG9wIjo1LCJMZWZ0IjoxMywiUmlnaHQiOjEz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mRkL01NL3l5eXkiLCJTZXBhcmF0b3IiOiIvIiwiVXNlSW50ZXJuYXRpb25hbERhdGVGb3JtYXQiOnRydW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mQvTS95eXl5IiwiU2VwYXJhdG9yIjoiLyIsIlVzZUludGVybmF0aW9uYWxEYXRlRm9ybWF0Ijp0cnVlLCJEYXRlSXNWaXNpYmxlIjp0cnVlLCJUaW1lSXNWaXNpYmxlIjpmYWxzZSwiSG91ckRpZ2l0cyI6MSwiQW1QbURlc2lnbmF0b3IiOjIsIlRyaW0wME1pbnV0ZXMiOmZhbHNlLCJMYXN0S25vd25WaXNpYmlsaXR5U3RhdGUiOm51bGx9LCJJc1Zpc2libGUiOnRydWUsIlBhcmVudFN0eWxlIjpudWxsLCJfZXhwbGljaXRseVNldCI6eyIkaWQiOiIxMj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MyIsIlN0YXJ0RGF0ZSI6IjAwMDEtMDEtMDFUMDA6MDA6MDAiLCJFbmREYXRlIjoiMDAwMS0wMS0wMVQwMDowMDowMCIsIkZvcm1hdCI6Ik1NTSIsIlR5cGUiOjIsIkF1dG9EYXRlUmFuZ2UiOnRydWUsIldvcmtpbmdEYXlzIjoxMjcsIlRvZGF5TWFya2VyVGV4dCI6IkF1am91cmQnaHVpIiwiQXV0b1NjYWxlVHlwZSI6ZmFsc2V9LCJNaWxlc3RvbmVzIjpbeyIkaWQiOiIxMjQiLCJEYXRlIjoiMjAxNy0xMi0zMV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MTc4LCJHIjoxNCwiQiI6MTh9fSwiTGluZVdlaWdodCI6MS4wLCJMaW5lVHlwZSI6MCwiUGFyZW50U3R5bGUiOnsiJHJlZiI6IjU1In19LCJJc0JlbG93VGltZWJhbmQiOmZhbHNlLCJIaWRlRGF0ZSI6ZmFsc2UsIlNoYXBlU2l6ZSI6MSwiU3BhY2luZyI6Mi4wLCJQYWRkaW5nIjp7IiRyZWYiOiI1OCJ9LCJTaGFwZVN0eWxlIjp7IiRpZCI6IjEyOSIsIk1hcmdpbiI6eyIkcmVmIjoiNjAifSwiUGFkZGluZyI6eyIkcmVmIjoiNjEifSwiQmFja2dyb3VuZCI6eyIkaWQiOiIxMzAiLCJDb2xvciI6eyIkaWQiOiIxMzEiLCJBIjoyNTUsIlIiOjE3OCwiRyI6MTQsIkIiOjE4fX0sIklzVmlzaWJsZSI6dHJ1ZSwiV2lkdGgiOjE4LjAsIkhlaWdodCI6MjA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UiLCJMaW5lQ29sb3IiOm51bGwsIkxpbmVXZWlnaHQiOjAuMCwiTGluZVR5cGUiOjAsIlBhcmVudFN0eWxlIjpudWxsfSwiUGFyZW50U3R5bGUiOnsiJHJlZiI6IjY1In19LCJEYXRlU3R5bGUiOnsiJGlkIjoiMTM2IiwiRm9udFNldHRpbmdzIjp7IiRpZCI6IjEz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M3MDdhYzU2LTNiNGQtNDk3Ny04MzMyLWRkMjExNDkxOWZkYyIsIkltcG9ydElkIjpudWxsLCJUaXRsZSI6IlN0cmF0w6lnaWUgbmF0aW9uYWxlIGRlIHNhbnTDqSIsIk5vdGUiOm51bGwsIkh5cGVybGluayI6bnVsbCwiSXNDaGFuZ2VkIjpmYWxzZSwiSXNOZXciOmZhbHNlfSx7IiRpZCI6IjEzOSIsIkRhdGUiOiIyMDE4LTA1LTAyVDIzOjU5OjAwWiIsIlN0eWxlIjp7IiRpZCI6IjE0MCIsIlNoYXBlIjoyLCJDb25uZWN0b3JNYXJnaW4iOnsiJHJlZiI6IjU0In0sIkNvbm5lY3RvclN0eWxlIjp7IiRpZCI6IjE0MSIsIkxpbmVDb2xvciI6eyIkaWQiOiIxNDIiLCIkdHlwZSI6Ik5MUkUuQ29tbW9uLkRvbS5Tb2xpZENvbG9yQnJ1c2gsIE5MUkUuQ29tbW9uIiwiQ29sb3IiOnsiJGlkIjoiMTQzIiwiQSI6MTI3LCJSIjoxNzgsIkciOjE0LCJCIjoxOH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c4LCJHIjoxNCwiQiI6MTh9fSwiSXNWaXNpYmxlIjp0cnVlLCJXaWR0aCI6MTguMCwiSGVpZ2h0IjoyMC4wLCJCb3JkZXJTdHlsZSI6eyIkaWQiOiIxNDciLCJMaW5lQ29sb3IiOnsiJHJlZiI6IjYzIn0sIkxpbmVXZWlnaHQiOjAuMCwiTGluZVR5cGUiOjAsIlBhcmVudFN0eWxlIjp7IiRyZWYiOiI2MiJ9fSwiUGFyZW50U3R5bGUiOnsiJHJlZiI6IjU5In19LCJUaXRsZVN0eWxlIjp7IiRpZCI6IjE0OCIsIkZvbnRTZXR0aW5ncyI6eyIkaWQiOiIxNDk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1MCIsIkxpbmVDb2xvciI6bnVsbCwiTGluZVdlaWdodCI6MC4wLCJMaW5lVHlwZSI6MCwiUGFyZW50U3R5bGUiOm51bGx9LCJQYXJlbnRTdHlsZSI6eyIkcmVmIjoiNjUifX0sIkRhdGVTdHlsZSI6eyIkaWQiOiIxNTEiLCJGb250U2V0dGluZ3MiOnsiJGlkIjoiMTU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TdiZjFiYTItMTI1YS00NWEwLWJiNjMtYmVjNzBlODE2MzQ1IiwiSW1wb3J0SWQiOm51bGwsIlRpdGxlIjoiTWlzZSBlbiBvZXV2cmUgZHUgUFJTIEdyYW5kIEVzdCIsIk5vdGUiOm51bGwsIkh5cGVybGluayI6bnVsbCwiSXNDaGFuZ2VkIjpmYWxzZSwiSXNOZXciOmZhbHNlfV0sIlRhc2tzIjpbeyIkaWQiOiIxNTQiLCJHcm91cE5hbWUiOm51bGwsIlN0YXJ0RGF0ZSI6IjIwMTctMTAtMTVUMDA6MDA6MDBaIiwiRW5kRGF0ZSI6IjIwMTctMTItMTVUMjM6NTk6MDBaIiwiUGVyY2VudGFnZUNvbXBsZXRlIjpudWxsLCJTdHlsZSI6eyIkaWQiOiIxNTUiLCJTaGFwZSI6MiwiU2hhcGVUaGlja25lc3MiOjEsIkR1cmF0aW9uRm9ybWF0IjowLCJJbmNsdWRlTm9uV29ya2luZ0RheXNJbkR1cmF0aW9uIjpmYWxzZSwiUGVyY2VudGFnZUNvbXBsZXRlU3R5bGUiOnsiJGlkIjoiMTU2IiwiRm9udFNldHRpbmdzIjp7IiRpZCI6IjE1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1OCIsIkxpbmVDb2xvciI6bnVsbCwiTGluZVdlaWdodCI6MC4wLCJMaW5lVHlwZSI6MCwiUGFyZW50U3R5bGUiOm51bGx9LCJQYXJlbnRTdHlsZSI6eyIkcmVmIjoiODEifX0sIkR1cmF0aW9uU3R5bGUiOnsiJGlkIjoiMTU5IiwiRm9udFNldHRpbmdzIjp7IiRpZCI6IjE2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2MSIsIkxpbmVDb2xvciI6bnVsbCwiTGluZVdlaWdodCI6MC4wLCJMaW5lVHlwZSI6MCwiUGFyZW50U3R5bGUiOm51bGx9LCJQYXJlbnRTdHlsZSI6eyIkcmVmIjoiODgifX0sIkhvcml6b250YWxDb25uZWN0b3JTdHlsZSI6eyIkaWQiOiIxNjIiLCJMaW5lQ29sb3IiOnsiJHJlZiI6Ijk2In0sIkxpbmVXZWlnaHQiOjEuMCwiTGluZVR5cGUiOjAsIlBhcmVudFN0eWxlIjp7IiRyZWYiOiI5NSJ9fSwiVmVydGljYWxDb25uZWN0b3JTdHlsZSI6eyIkaWQiOiIxNjM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jQiLCJNYXJnaW4iOnsiJHJlZiI6IjEwMiJ9LCJQYWRkaW5nIjp7IiRyZWYiOiIxMDMifSwiQmFja2dyb3VuZCI6eyIkaWQiOiIxNjUiLCJDb2xvciI6eyIkaWQiOiIxNjYiLCJBIjoyNTUsIlIiOjE1NSwiRyI6MTg3LCJCIjo4OX19LCJJc1Zpc2libGUiOnRydWUsIldpZHRoIjowLjAsIkhlaWdodCI6MTYuMCwiQm9yZGVyU3R5bGUiOnsiJGlkIjoiMTY3IiwiTGluZUNvbG9yIjp7IiRyZWYiOiIxMDUifSwiTGluZVdlaWdodCI6MC4wLCJMaW5lVHlwZSI6MCwiUGFyZW50U3R5bGUiOnsiJHJlZiI6IjEwNCJ9fSwiUGFyZW50U3R5bGUiOnsiJHJlZiI6IjEwMSJ9fSwiVGl0bGVTdHlsZSI6eyIkaWQiOiIxNjgiLCJGb250U2V0dGluZ3MiOnsiJGlkIjoiMTY5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E3MCIsIkxpbmVDb2xvciI6bnVsbCwiTGluZVdlaWdodCI6MC4wLCJMaW5lVHlwZSI6MCwiUGFyZW50U3R5bGUiOm51bGx9LCJQYXJlbnRTdHlsZSI6eyIkcmVmIjoiMTA3In19LCJEYXRlU3R5bGUiOnsiJGlkIjoiMTcxIiwiRm9udFNldHRpbmdzIjp7IiRpZCI6IjE3M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czIiwiTGluZUNvbG9yIjpudWxsLCJMaW5lV2VpZ2h0IjowLjAsIkxpbmVUeXBlIjowLCJQYXJlbnRTdHlsZSI6bnVsbH0sIlBhcmVudFN0eWxlIjp7IiRyZWYiOiIxMTQifX0sIkRhdGVGb3JtYXQiOnsiJHJlZiI6IjEyMSJ9LCJJc1Zpc2libGUiOnRydWUsIlBhcmVudFN0eWxlIjp7IiRyZWYiOiI4MCJ9fSwiSW5kZXgiOjEsIlNtYXJ0RHVyYXRpb25BY3RpdmF0ZWQiOmZhbHNlLCJEYXRlRm9ybWF0Ijp7IiRyZWYiOiIxMjEifSwiSWQiOiJiMjU0OWJjOC1lYTNkLTQ1MDUtYTQyOC0zNzE0NTE1OTkzMzkiLCJJbXBvcnRJZCI6bnVsbCwiVGl0bGUiOiJDT05DRVJUQVRJT04iLCJOb3RlIjpudWxsLCJIeXBlcmxpbmsiOm51bGwsIklzQ2hhbmdlZCI6ZmFsc2UsIklzTmV3IjpmYWxzZX0seyIkaWQiOiIxNzQiLCJHcm91cE5hbWUiOm51bGwsIlN0YXJ0RGF0ZSI6IjIwMTgtMDEtMDFUMDA6MDA6MDBaIiwiRW5kRGF0ZSI6IjIwMTgtMDMtMzFUMjM6NTk6MDBaIiwiUGVyY2VudGFnZUNvbXBsZXRlIjpudWxsLCJTdHlsZSI6eyIkaWQiOiIxNzUiLCJTaGFwZSI6MiwiU2hhcGVUaGlja25lc3MiOjEsIkR1cmF0aW9uRm9ybWF0IjowLCJJbmNsdWRlTm9uV29ya2luZ0RheXNJbkR1cmF0aW9uIjpmYWxzZSwiUGVyY2VudGFnZUNvbXBsZXRlU3R5bGUiOnsiJGlkIjoiMTc2IiwiRm9udFNldHRpbmdzIjp7IiRpZCI6IjE3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OCIsIkxpbmVDb2xvciI6bnVsbCwiTGluZVdlaWdodCI6MC4wLCJMaW5lVHlwZSI6MCwiUGFyZW50U3R5bGUiOm51bGx9LCJQYXJlbnRTdHlsZSI6eyIkcmVmIjoiODEifX0sIkR1cmF0aW9uU3R5bGUiOnsiJGlkIjoiMTc5IiwiRm9udFNldHRpbmdzIjp7IiRpZCI6IjE4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4MSIsIkxpbmVDb2xvciI6bnVsbCwiTGluZVdlaWdodCI6MC4wLCJMaW5lVHlwZSI6MCwiUGFyZW50U3R5bGUiOm51bGx9LCJQYXJlbnRTdHlsZSI6eyIkcmVmIjoiODgifX0sIkhvcml6b250YWxDb25uZWN0b3JTdHlsZSI6eyIkaWQiOiIxODIiLCJMaW5lQ29sb3IiOnsiJHJlZiI6Ijk2In0sIkxpbmVXZWlnaHQiOjEuMCwiTGluZVR5cGUiOjAsIlBhcmVudFN0eWxlIjp7IiRyZWYiOiI5NSJ9fSwiVmVydGljYWxDb25uZWN0b3JTdHlsZSI6eyIkaWQiOiIxODM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DQiLCJNYXJnaW4iOnsiJHJlZiI6IjEwMiJ9LCJQYWRkaW5nIjp7IiRyZWYiOiIxMDMifSwiQmFja2dyb3VuZCI6eyIkaWQiOiIxODUiLCJDb2xvciI6eyIkaWQiOiIxODYiLCJBIjoyNTUsIlIiOjE1NSwiRyI6MTg3LCJCIjo4OX19LCJJc1Zpc2libGUiOnRydWUsIldpZHRoIjowLjAsIkhlaWdodCI6MTYuMCwiQm9yZGVyU3R5bGUiOnsiJGlkIjoiMTg3IiwiTGluZUNvbG9yIjp7IiRyZWYiOiIxMDUifSwiTGluZVdlaWdodCI6MC4wLCJMaW5lVHlwZSI6MCwiUGFyZW50U3R5bGUiOnsiJHJlZiI6IjEwNCJ9fSwiUGFyZW50U3R5bGUiOnsiJHJlZiI6IjEwMSJ9fSwiVGl0bGVTdHlsZSI6eyIkaWQiOiIxODgiLCJGb250U2V0dGluZ3MiOnsiJGlkIjoiMTg5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E5MCIsIkxpbmVDb2xvciI6bnVsbCwiTGluZVdlaWdodCI6MC4wLCJMaW5lVHlwZSI6MCwiUGFyZW50U3R5bGUiOm51bGx9LCJQYXJlbnRTdHlsZSI6eyIkcmVmIjoiMTA3In19LCJEYXRlU3R5bGUiOnsiJGlkIjoiMTkxIiwiRm9udFNldHRpbmdzIjp7IiRpZCI6IjE5M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kz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JmNWEyYWE5My01ZDZiLTQ1ZjQtYTNhZC1jOWZhOWU1OTgxYjUiLCJJbXBvcnRJZCI6bnVsbCwiVGl0bGUiOiJDT05TVUxUQVRJT04gT0ZGSUNJRUxMRSBERSAzIE1PSVMiLCJOb3RlIjpudWxsLCJIeXBlcmxpbmsiOm51bGwsIklzQ2hhbmdlZCI6ZmFsc2UsIklzTmV3IjpmYWxzZX0seyIkaWQiOiIxOTQiLCJHcm91cE5hbWUiOm51bGwsIlN0YXJ0RGF0ZSI6IjIwMTctMTAtMTVUMDA6MDA6MDBaIiwiRW5kRGF0ZSI6IjIwMTgtMDQtMzBUMjM6NTk6MDBaIiwiUGVyY2VudGFnZUNvbXBsZXRlIjpudWxsLCJTdHlsZSI6eyIkaWQiOiIxOTUiLCJTaGFwZSI6MiwiU2hhcGVUaGlja25lc3MiOjEsIkR1cmF0aW9uRm9ybWF0IjowLCJJbmNsdWRlTm9uV29ya2luZ0RheXNJbkR1cmF0aW9uIjpmYWxzZSwiUGVyY2VudGFnZUNvbXBsZXRlU3R5bGUiOnsiJGlkIjoiMTk2IiwiRm9udFNldHRpbmdzIjp7IiRpZCI6IjE5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OCIsIkxpbmVDb2xvciI6bnVsbCwiTGluZVdlaWdodCI6MC4wLCJMaW5lVHlwZSI6MCwiUGFyZW50U3R5bGUiOm51bGx9LCJQYXJlbnRTdHlsZSI6eyIkcmVmIjoiODEifX0sIkR1cmF0aW9uU3R5bGUiOnsiJGlkIjoiMTk5IiwiRm9udFNldHRpbmdzIjp7IiRpZCI6IjIw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wMSIsIkxpbmVDb2xvciI6bnVsbCwiTGluZVdlaWdodCI6MC4wLCJMaW5lVHlwZSI6MCwiUGFyZW50U3R5bGUiOm51bGx9LCJQYXJlbnRTdHlsZSI6eyIkcmVmIjoiODgifX0sIkhvcml6b250YWxDb25uZWN0b3JTdHlsZSI6eyIkaWQiOiIyMDIiLCJMaW5lQ29sb3IiOnsiJHJlZiI6Ijk2In0sIkxpbmVXZWlnaHQiOjEuMCwiTGluZVR5cGUiOjAsIlBhcmVudFN0eWxlIjp7IiRyZWYiOiI5NSJ9fSwiVmVydGljYWxDb25uZWN0b3JTdHlsZSI6eyIkaWQiOiIyMDM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DQiLCJNYXJnaW4iOnsiJHJlZiI6IjEwMiJ9LCJQYWRkaW5nIjp7IiRyZWYiOiIxMDMifSwiQmFja2dyb3VuZCI6eyIkaWQiOiIyMDUiLCJDb2xvciI6eyIkaWQiOiIyMDYiLCJBIjoyNTUsIlIiOjE1NSwiRyI6MTg3LCJCIjo4OX19LCJJc1Zpc2libGUiOnRydWUsIldpZHRoIjowLjAsIkhlaWdodCI6MTYuMCwiQm9yZGVyU3R5bGUiOnsiJGlkIjoiMjA3IiwiTGluZUNvbG9yIjp7IiRyZWYiOiIxMDUifSwiTGluZVdlaWdodCI6MC4wLCJMaW5lVHlwZSI6MCwiUGFyZW50U3R5bGUiOnsiJHJlZiI6IjEwNCJ9fSwiUGFyZW50U3R5bGUiOnsiJHJlZiI6IjEwMSJ9fSwiVGl0bGVTdHlsZSI6eyIkaWQiOiIyMDgiLCJGb250U2V0dGluZ3MiOnsiJGlkIjoiMjA5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xMCIsIkxpbmVDb2xvciI6bnVsbCwiTGluZVdlaWdodCI6MC4wLCJMaW5lVHlwZSI6MCwiUGFyZW50U3R5bGUiOm51bGx9LCJQYXJlbnRTdHlsZSI6eyIkcmVmIjoiMTA3In19LCJEYXRlU3R5bGUiOnsiJGlkIjoiMjExIiwiRm9udFNldHRpbmdzIjp7IiRpZCI6IjIxM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EzIiwiTGluZUNvbG9yIjpudWxsLCJMaW5lV2VpZ2h0IjowLjAsIkxpbmVUeXBlIjowLCJQYXJlbnRTdHlsZSI6bnVsbH0sIlBhcmVudFN0eWxlIjp7IiRyZWYiOiIxMTQifX0sIkRhdGVGb3JtYXQiOnsiJHJlZiI6IjEyMSJ9LCJJc1Zpc2libGUiOnRydWUsIlBhcmVudFN0eWxlIjp7IiRyZWYiOiI4MCJ9fSwiSW5kZXgiOjMsIlNtYXJ0RHVyYXRpb25BY3RpdmF0ZWQiOmZhbHNlLCJEYXRlRm9ybWF0Ijp7IiRyZWYiOiIxMjEifSwiSWQiOiI0OWRiZTM4OS04ZDY1LTRhMzYtYjNhZi00OGQyZmFlYWI0ZDYiLCJJbXBvcnRJZCI6bnVsbCwiVGl0bGUiOiJDT05TT0xJREFUSU9OIiwiTm90ZSI6bnVsbCwiSHlwZXJsaW5rIjpudWxsLCJJc0NoYW5nZWQiOmZhbHNlLCJJc05ldyI6ZmFsc2V9XSwiTXNQcm9qZWN0SXRlbXNUcmVlIjp7IiRpZCI6IjIxNCIsIlJvb3QiOnsiSW1wb3J0SWQiOm51bGwsIklzSW1wb3J0ZWQiOmZhbHNlLCJDaGlsZHJlbiI6W119fSwiTWV0YWRhdGEiOnsiJGlkIjoiMjE1In0sIlNldHRpbmdzIjp7IiRpZCI6IjIxNiIsIkltcGFPcHRpb25zIjp7IiRpZCI6IjI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IxOCIsIlVzZVRpbWUiOmZhbHNlLCJXb3JrRGF5U3RhcnQiOiIwMDowMDowMCIsIldvcmtEYXlFbmQiOiIyMzo1OTowMCJ9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__PART_0" val="eyIkaWQiOiIxIiwiQ3VsdHVyZUluZm9OYW1lIjoiZnItRlIiLCJTdHlsZU5hbWUiOiJSb2FkbWFwIiwiSXNUZW1wbGF0ZSI6ZmFsc2UsIlZlcnNpb24iOnsiJGlkIjoiMiIsIlZlcnNpb24iOiIzLjEuMCIsIk9yaWdpbmFsQXNzZW1ibHlWZXJzaW9uIjoiMy4xNS4wMS4wMCIsIkVkaXRpb24iOiJQbHVzIiwiSXNQbHVzRWRpdGlvbiI6dHJ1ZX0sIkVmZmVjdCI6MSwiU3R5bGUiOnsiJGlkIjoiMyIsIlRpbWViYW5kU3R5bGUiOnsiJGlkIjoiNCIsIlNjYWxlTWFya2luZyI6MCwiU2hhcGUiOjEzLCJTaGFwZVN0eWxlIjp7IiRpZCI6IjUiLCJNYXJnaW4iOnsiJGlkIjoiNiIsIlRvcCI6MCwiTGVmdCI6MTAsIlJpZ2h0IjoxMCwiQm90dG9tIjowfSwiUGFkZGluZyI6eyIkaWQiOiI3IiwiVG9wIjo1LCJMZWZ0IjoxMywiUmlnaHQiOjEz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mRkL01NL3l5eXkiLCJTZXBhcmF0b3IiOiIvIiwiVXNlSW50ZXJuYXRpb25hbERhdGVGb3JtYXQiOnRydW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I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mQvTS95eXl5IiwiU2VwYXJhdG9yIjoiLyIsIlVzZUludGVybmF0aW9uYWxEYXRlRm9ybWF0Ijp0cnVlLCJEYXRlSXNWaXNpYmxlIjp0cnVlLCJUaW1lSXNWaXNpYmxlIjpmYWxzZSwiSG91ckRpZ2l0cyI6MSwiQW1QbURlc2lnbmF0b3IiOjIsIlRyaW0wME1pbnV0ZXMiOmZhbHNlLCJMYXN0S25vd25WaXNpYmlsaXR5U3RhdGUiOm51bGx9LCJJc1Zpc2libGUiOnRydWUsIlBhcmVudFN0eWxlIjpudWxsLCJfZXhwbGljaXRseVNldCI6eyIkaWQiOiIxMj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MyIsIlN0YXJ0RGF0ZSI6IjAwMDEtMDEtMDFUMDA6MDA6MDAiLCJFbmREYXRlIjoiMDAwMS0wMS0wMVQwMDowMDowMCIsIkZvcm1hdCI6Ik1NTSIsIlR5cGUiOjIsIkF1dG9EYXRlUmFuZ2UiOnRydWUsIldvcmtpbmdEYXlzIjoxMjcsIlRvZGF5TWFya2VyVGV4dCI6IkF1am91cmQnaHVpIiwiQXV0b1NjYWxlVHlwZSI6ZmFsc2V9LCJNaWxlc3RvbmVzIjpbeyIkaWQiOiIxMjQiLCJEYXRlIjoiMjAxNy0xMi0zMV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MTc4LCJHIjoxNCwiQiI6MTh9fSwiTGluZVdlaWdodCI6MS4wLCJMaW5lVHlwZSI6MCwiUGFyZW50U3R5bGUiOnsiJHJlZiI6IjU1In19LCJJc0JlbG93VGltZWJhbmQiOmZhbHNlLCJIaWRlRGF0ZSI6ZmFsc2UsIlNoYXBlU2l6ZSI6MSwiU3BhY2luZyI6Mi4wLCJQYWRkaW5nIjp7IiRyZWYiOiI1OCJ9LCJTaGFwZVN0eWxlIjp7IiRpZCI6IjEyOSIsIk1hcmdpbiI6eyIkcmVmIjoiNjAifSwiUGFkZGluZyI6eyIkcmVmIjoiNjEifSwiQmFja2dyb3VuZCI6eyIkaWQiOiIxMzAiLCJDb2xvciI6eyIkaWQiOiIxMzEiLCJBIjoyNTUsIlIiOjE3OCwiRyI6MTQsIkIiOjE4fX0sIklzVmlzaWJsZSI6dHJ1ZSwiV2lkdGgiOjE4LjAsIkhlaWdodCI6MjA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UiLCJMaW5lQ29sb3IiOm51bGwsIkxpbmVXZWlnaHQiOjAuMCwiTGluZVR5cGUiOjAsIlBhcmVudFN0eWxlIjpudWxsfSwiUGFyZW50U3R5bGUiOnsiJHJlZiI6IjY1In19LCJEYXRlU3R5bGUiOnsiJGlkIjoiMTM2IiwiRm9udFNldHRpbmdzIjp7IiRpZCI6IjEz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M3MDdhYzU2LTNiNGQtNDk3Ny04MzMyLWRkMjExNDkxOWZkYyIsIkltcG9ydElkIjpudWxsLCJUaXRsZSI6IlN0cmF0w6lnaWUgbmF0aW9uYWxlIGRlIHNhbnTDqSIsIk5vdGUiOm51bGwsIkh5cGVybGluayI6bnVsbCwiSXNDaGFuZ2VkIjpmYWxzZSwiSXNOZXciOmZhbHNlfSx7IiRpZCI6IjEzOSIsIkRhdGUiOiIyMDE4LTA1LTAyVDIzOjU5OjAwWiIsIlN0eWxlIjp7IiRpZCI6IjE0MCIsIlNoYXBlIjoyLCJDb25uZWN0b3JNYXJnaW4iOnsiJHJlZiI6IjU0In0sIkNvbm5lY3RvclN0eWxlIjp7IiRpZCI6IjE0MSIsIkxpbmVDb2xvciI6eyIkaWQiOiIxNDIiLCIkdHlwZSI6Ik5MUkUuQ29tbW9uLkRvbS5Tb2xpZENvbG9yQnJ1c2gsIE5MUkUuQ29tbW9uIiwiQ29sb3IiOnsiJGlkIjoiMTQzIiwiQSI6MTI3LCJSIjoxNzgsIkciOjE0LCJCIjoxOH1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c4LCJHIjoxNCwiQiI6MTh9fSwiSXNWaXNpYmxlIjp0cnVlLCJXaWR0aCI6MTguMCwiSGVpZ2h0IjoyMC4wLCJCb3JkZXJTdHlsZSI6eyIkaWQiOiIxNDciLCJMaW5lQ29sb3IiOnsiJHJlZiI6IjYzIn0sIkxpbmVXZWlnaHQiOjAuMCwiTGluZVR5cGUiOjAsIlBhcmVudFN0eWxlIjp7IiRyZWYiOiI2MiJ9fSwiUGFyZW50U3R5bGUiOnsiJHJlZiI6IjU5In19LCJUaXRsZVN0eWxlIjp7IiRpZCI6IjE0OCIsIkZvbnRTZXR0aW5ncyI6eyIkaWQiOiIxNDk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1MCIsIkxpbmVDb2xvciI6bnVsbCwiTGluZVdlaWdodCI6MC4wLCJMaW5lVHlwZSI6MCwiUGFyZW50U3R5bGUiOm51bGx9LCJQYXJlbnRTdHlsZSI6eyIkcmVmIjoiNjUifX0sIkRhdGVTdHlsZSI6eyIkaWQiOiIxNTEiLCJGb250U2V0dGluZ3MiOnsiJGlkIjoiMTU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TdiZjFiYTItMTI1YS00NWEwLWJiNjMtYmVjNzBlODE2MzQ1IiwiSW1wb3J0SWQiOm51bGwsIlRpdGxlIjoiTWlzZSBlbiBvZXV2cmUgZHUgUFJTIEdyYW5kIEVzdCIsIk5vdGUiOm51bGwsIkh5cGVybGluayI6bnVsbCwiSXNDaGFuZ2VkIjpmYWxzZSwiSXNOZXciOmZhbHNlfV0sIlRhc2tzIjpbeyIkaWQiOiIxNTQiLCJHcm91cE5hbWUiOm51bGwsIlN0YXJ0RGF0ZSI6IjIwMTctMTAtMTVUMDA6MDA6MDBaIiwiRW5kRGF0ZSI6IjIwMTctMTItMTVUMjM6NTk6MDBaIiwiUGVyY2VudGFnZUNvbXBsZXRlIjpudWxsLCJTdHlsZSI6eyIkaWQiOiIxNTUiLCJTaGFwZSI6MiwiU2hhcGVUaGlja25lc3MiOjEsIkR1cmF0aW9uRm9ybWF0IjowLCJJbmNsdWRlTm9uV29ya2luZ0RheXNJbkR1cmF0aW9uIjpmYWxzZSwiUGVyY2VudGFnZUNvbXBsZXRlU3R5bGUiOnsiJGlkIjoiMTU2IiwiRm9udFNldHRpbmdzIjp7IiRpZCI6IjE1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1OCIsIkxpbmVDb2xvciI6bnVsbCwiTGluZVdlaWdodCI6MC4wLCJMaW5lVHlwZSI6MCwiUGFyZW50U3R5bGUiOm51bGx9LCJQYXJlbnRTdHlsZSI6eyIkcmVmIjoiODEifX0sIkR1cmF0aW9uU3R5bGUiOnsiJGlkIjoiMTU5IiwiRm9udFNldHRpbmdzIjp7IiRpZCI6IjE2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2MSIsIkxpbmVDb2xvciI6bnVsbCwiTGluZVdlaWdodCI6MC4wLCJMaW5lVHlwZSI6MCwiUGFyZW50U3R5bGUiOm51bGx9LCJQYXJlbnRTdHlsZSI6eyIkcmVmIjoiODgifX0sIkhvcml6b250YWxDb25uZWN0b3JTdHlsZSI6eyIkaWQiOiIxNjIiLCJMaW5lQ29sb3IiOnsiJHJlZiI6Ijk2In0sIkxpbmVXZWlnaHQiOjEuMCwiTGluZVR5cGUiOjAsIlBhcmVudFN0eWxlIjp7IiRyZWYiOiI5NSJ9fSwiVmVydGljYWxDb25uZWN0b3JTdHlsZSI6eyIkaWQiOiIxNjM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NjQiLCJNYXJnaW4iOnsiJHJlZiI6IjEwMiJ9LCJQYWRkaW5nIjp7IiRyZWYiOiIxMDMifSwiQmFja2dyb3VuZCI6eyIkaWQiOiIxNjUiLCJDb2xvciI6eyIkaWQiOiIxNjYiLCJBIjoyNTUsIlIiOjE1NSwiRyI6MTg3LCJCIjo4OX19LCJJc1Zpc2libGUiOnRydWUsIldpZHRoIjowLjAsIkhlaWdodCI6MTYuMCwiQm9yZGVyU3R5bGUiOnsiJGlkIjoiMTY3IiwiTGluZUNvbG9yIjp7IiRyZWYiOiIxMDUifSwiTGluZVdlaWdodCI6MC4wLCJMaW5lVHlwZSI6MCwiUGFyZW50U3R5bGUiOnsiJHJlZiI6IjEwNCJ9fSwiUGFyZW50U3R5bGUiOnsiJHJlZiI6IjEwMSJ9fSwiVGl0bGVTdHlsZSI6eyIkaWQiOiIxNjgiLCJGb250U2V0dGluZ3MiOnsiJGlkIjoiMTY5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E3MCIsIkxpbmVDb2xvciI6bnVsbCwiTGluZVdlaWdodCI6MC4wLCJMaW5lVHlwZSI6MCwiUGFyZW50U3R5bGUiOm51bGx9LCJQYXJlbnRTdHlsZSI6eyIkcmVmIjoiMTA3In19LCJEYXRlU3R5bGUiOnsiJGlkIjoiMTcxIiwiRm9udFNldHRpbmdzIjp7IiRpZCI6IjE3M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czIiwiTGluZUNvbG9yIjpudWxsLCJMaW5lV2VpZ2h0IjowLjAsIkxpbmVUeXBlIjowLCJQYXJlbnRTdHlsZSI6bnVsbH0sIlBhcmVudFN0eWxlIjp7IiRyZWYiOiIxMTQifX0sIkRhdGVGb3JtYXQiOnsiJHJlZiI6IjEyMSJ9LCJJc1Zpc2libGUiOnRydWUsIlBhcmVudFN0eWxlIjp7IiRyZWYiOiI4MCJ9fSwiSW5kZXgiOjEsIlNtYXJ0RHVyYXRpb25BY3RpdmF0ZWQiOmZhbHNlLCJEYXRlRm9ybWF0Ijp7IiRyZWYiOiIxMjEifSwiSWQiOiJiMjU0OWJjOC1lYTNkLTQ1MDUtYTQyOC0zNzE0NTE1OTkzMzkiLCJJbXBvcnRJZCI6bnVsbCwiVGl0bGUiOiJDT05DRVJUQVRJT04iLCJOb3RlIjpudWxsLCJIeXBlcmxpbmsiOm51bGwsIklzQ2hhbmdlZCI6ZmFsc2UsIklzTmV3IjpmYWxzZX0seyIkaWQiOiIxNzQiLCJHcm91cE5hbWUiOm51bGwsIlN0YXJ0RGF0ZSI6IjIwMTgtMDEtMDFUMDA6MDA6MDBaIiwiRW5kRGF0ZSI6IjIwMTgtMDMtMzFUMjM6NTk6MDBaIiwiUGVyY2VudGFnZUNvbXBsZXRlIjpudWxsLCJTdHlsZSI6eyIkaWQiOiIxNzUiLCJTaGFwZSI6MiwiU2hhcGVUaGlja25lc3MiOjEsIkR1cmF0aW9uRm9ybWF0IjowLCJJbmNsdWRlTm9uV29ya2luZ0RheXNJbkR1cmF0aW9uIjpmYWxzZSwiUGVyY2VudGFnZUNvbXBsZXRlU3R5bGUiOnsiJGlkIjoiMTc2IiwiRm9udFNldHRpbmdzIjp7IiRpZCI6IjE3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OCIsIkxpbmVDb2xvciI6bnVsbCwiTGluZVdlaWdodCI6MC4wLCJMaW5lVHlwZSI6MCwiUGFyZW50U3R5bGUiOm51bGx9LCJQYXJlbnRTdHlsZSI6eyIkcmVmIjoiODEifX0sIkR1cmF0aW9uU3R5bGUiOnsiJGlkIjoiMTc5IiwiRm9udFNldHRpbmdzIjp7IiRpZCI6IjE4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4MSIsIkxpbmVDb2xvciI6bnVsbCwiTGluZVdlaWdodCI6MC4wLCJMaW5lVHlwZSI6MCwiUGFyZW50U3R5bGUiOm51bGx9LCJQYXJlbnRTdHlsZSI6eyIkcmVmIjoiODgifX0sIkhvcml6b250YWxDb25uZWN0b3JTdHlsZSI6eyIkaWQiOiIxODIiLCJMaW5lQ29sb3IiOnsiJHJlZiI6Ijk2In0sIkxpbmVXZWlnaHQiOjEuMCwiTGluZVR5cGUiOjAsIlBhcmVudFN0eWxlIjp7IiRyZWYiOiI5NSJ9fSwiVmVydGljYWxDb25uZWN0b3JTdHlsZSI6eyIkaWQiOiIxODM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ODQiLCJNYXJnaW4iOnsiJHJlZiI6IjEwMiJ9LCJQYWRkaW5nIjp7IiRyZWYiOiIxMDMifSwiQmFja2dyb3VuZCI6eyIkaWQiOiIxODUiLCJDb2xvciI6eyIkaWQiOiIxODYiLCJBIjoyNTUsIlIiOjE1NSwiRyI6MTg3LCJCIjo4OX19LCJJc1Zpc2libGUiOnRydWUsIldpZHRoIjowLjAsIkhlaWdodCI6MTYuMCwiQm9yZGVyU3R5bGUiOnsiJGlkIjoiMTg3IiwiTGluZUNvbG9yIjp7IiRyZWYiOiIxMDUifSwiTGluZVdlaWdodCI6MC4wLCJMaW5lVHlwZSI6MCwiUGFyZW50U3R5bGUiOnsiJHJlZiI6IjEwNCJ9fSwiUGFyZW50U3R5bGUiOnsiJHJlZiI6IjEwMSJ9fSwiVGl0bGVTdHlsZSI6eyIkaWQiOiIxODgiLCJGb250U2V0dGluZ3MiOnsiJGlkIjoiMTg5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E5MCIsIkxpbmVDb2xvciI6bnVsbCwiTGluZVdlaWdodCI6MC4wLCJMaW5lVHlwZSI6MCwiUGFyZW50U3R5bGUiOm51bGx9LCJQYXJlbnRTdHlsZSI6eyIkcmVmIjoiMTA3In19LCJEYXRlU3R5bGUiOnsiJGlkIjoiMTkxIiwiRm9udFNldHRpbmdzIjp7IiRpZCI6IjE5M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kz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JmNWEyYWE5My01ZDZiLTQ1ZjQtYTNhZC1jOWZhOWU1OTgxYjUiLCJJbXBvcnRJZCI6bnVsbCwiVGl0bGUiOiJDT05TVUxUQVRJT04gT0ZGSUNJRUxMRSBERSAzIE1PSVMiLCJOb3RlIjpudWxsLCJIeXBlcmxpbmsiOm51bGwsIklzQ2hhbmdlZCI6ZmFsc2UsIklzTmV3IjpmYWxzZX0seyIkaWQiOiIxOTQiLCJHcm91cE5hbWUiOm51bGwsIlN0YXJ0RGF0ZSI6IjIwMTctMTAtMTVUMDA6MDA6MDBaIiwiRW5kRGF0ZSI6IjIwMTgtMDQtMzBUMjM6NTk6MDBaIiwiUGVyY2VudGFnZUNvbXBsZXRlIjpudWxsLCJTdHlsZSI6eyIkaWQiOiIxOTUiLCJTaGFwZSI6MiwiU2hhcGVUaGlja25lc3MiOjEsIkR1cmF0aW9uRm9ybWF0IjowLCJJbmNsdWRlTm9uV29ya2luZ0RheXNJbkR1cmF0aW9uIjpmYWxzZSwiUGVyY2VudGFnZUNvbXBsZXRlU3R5bGUiOnsiJGlkIjoiMTk2IiwiRm9udFNldHRpbmdzIjp7IiRpZCI6IjE5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5OCIsIkxpbmVDb2xvciI6bnVsbCwiTGluZVdlaWdodCI6MC4wLCJMaW5lVHlwZSI6MCwiUGFyZW50U3R5bGUiOm51bGx9LCJQYXJlbnRTdHlsZSI6eyIkcmVmIjoiODEifX0sIkR1cmF0aW9uU3R5bGUiOnsiJGlkIjoiMTk5IiwiRm9udFNldHRpbmdzIjp7IiRpZCI6IjIw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wMSIsIkxpbmVDb2xvciI6bnVsbCwiTGluZVdlaWdodCI6MC4wLCJMaW5lVHlwZSI6MCwiUGFyZW50U3R5bGUiOm51bGx9LCJQYXJlbnRTdHlsZSI6eyIkcmVmIjoiODgifX0sIkhvcml6b250YWxDb25uZWN0b3JTdHlsZSI6eyIkaWQiOiIyMDIiLCJMaW5lQ29sb3IiOnsiJHJlZiI6Ijk2In0sIkxpbmVXZWlnaHQiOjEuMCwiTGluZVR5cGUiOjAsIlBhcmVudFN0eWxlIjp7IiRyZWYiOiI5NSJ9fSwiVmVydGljYWxDb25uZWN0b3JTdHlsZSI6eyIkaWQiOiIyMDMiLCJMaW5lQ29sb3IiOnsiJHJlZiI6Ijk5In0sIkxpbmVXZWlnaHQiOjAuMCwiTGluZVR5cGUiOjAsIlBhcmVudFN0eWxlIjp7IiRyZWYiOiI5OCJ9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yMDQiLCJNYXJnaW4iOnsiJHJlZiI6IjEwMiJ9LCJQYWRkaW5nIjp7IiRyZWYiOiIxMDMifSwiQmFja2dyb3VuZCI6eyIkaWQiOiIyMDUiLCJDb2xvciI6eyIkaWQiOiIyMDYiLCJBIjoyNTUsIlIiOjE1NSwiRyI6MTg3LCJCIjo4OX19LCJJc1Zpc2libGUiOnRydWUsIldpZHRoIjowLjAsIkhlaWdodCI6MTYuMCwiQm9yZGVyU3R5bGUiOnsiJGlkIjoiMjA3IiwiTGluZUNvbG9yIjp7IiRyZWYiOiIxMDUifSwiTGluZVdlaWdodCI6MC4wLCJMaW5lVHlwZSI6MCwiUGFyZW50U3R5bGUiOnsiJHJlZiI6IjEwNCJ9fSwiUGFyZW50U3R5bGUiOnsiJHJlZiI6IjEwMSJ9fSwiVGl0bGVTdHlsZSI6eyIkaWQiOiIyMDgiLCJGb250U2V0dGluZ3MiOnsiJGlkIjoiMjA5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xMCIsIkxpbmVDb2xvciI6bnVsbCwiTGluZVdlaWdodCI6MC4wLCJMaW5lVHlwZSI6MCwiUGFyZW50U3R5bGUiOm51bGx9LCJQYXJlbnRTdHlsZSI6eyIkcmVmIjoiMTA3In19LCJEYXRlU3R5bGUiOnsiJGlkIjoiMjExIiwiRm9udFNldHRpbmdzIjp7IiRpZCI6IjIxM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EzIiwiTGluZUNvbG9yIjpudWxsLCJMaW5lV2VpZ2h0IjowLjAsIkxpbmVUeXBlIjowLCJQYXJlbnRTdHlsZSI6bnVsbH0sIlBhcmVudFN0eWxlIjp7IiRyZWYiOiIxMTQifX0sIkRhdGVGb3JtYXQiOnsiJHJlZiI6IjEyMSJ9LCJJc1Zpc2libGUiOnRydWUsIlBhcmVudFN0eWxlIjp7IiRyZWYiOiI4MCJ9fSwiSW5kZXgiOjMsIlNtYXJ0RHVyYXRpb25BY3RpdmF0ZWQiOmZhbHNlLCJEYXRlRm9ybWF0Ijp7IiRyZWYiOiIxMjEifSwiSWQiOiI0OWRiZTM4OS04ZDY1LTRhMzYtYjNhZi00OGQyZmFlYWI0ZDYiLCJJbXBvcnRJZCI6bnVsbCwiVGl0bGUiOiJDT05TT0xJREFUSU9OIiwiTm90ZSI6bnVsbCwiSHlwZXJsaW5rIjpudWxsLCJJc0NoYW5nZWQiOmZhbHNlLCJJc05ldyI6ZmFsc2V9XSwiTXNQcm9qZWN0SXRlbXNUcmVlIjp7IiRpZCI6IjIxNCIsIlJvb3QiOnsiSW1wb3J0SWQiOm51bGwsIklzSW1wb3J0ZWQiOmZhbHNlLCJDaGlsZHJlbiI6W119fSwiTWV0YWRhdGEiOnsiJGlkIjoiMjE1In0sIlNldHRpbmdzIjp7IiRpZCI6IjIxNiIsIkltcGFPcHRpb25zIjp7IiRpZCI6IjIx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IxOCIsIlVzZVRpbWUiOmZhbHNlLCJXb3JrRGF5U3RhcnQiOiIwMDowMDowMCIsIldvcmtEYXlFbmQiOiIyMzo1OTowMCJ9fQ=="/>
  <p:tag name="__MASTER" val="__part_0"/>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4165</TotalTime>
  <Words>3793</Words>
  <Application>Microsoft Office PowerPoint</Application>
  <PresentationFormat>Affichage à l'écran (4:3)</PresentationFormat>
  <Paragraphs>482</Paragraphs>
  <Slides>36</Slides>
  <Notes>23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Arial</vt:lpstr>
      <vt:lpstr>Calibri</vt:lpstr>
      <vt:lpstr>Segoe UI Semibold</vt:lpstr>
      <vt:lpstr>Times</vt:lpstr>
      <vt:lpstr>Times New Roman</vt:lpstr>
      <vt:lpstr>Wingdings</vt:lpstr>
      <vt:lpstr>Conception personnalisée</vt:lpstr>
      <vt:lpstr>Améliorons ensemble la santé de nos concitoyens   </vt:lpstr>
      <vt:lpstr>Présentation PowerPoint</vt:lpstr>
      <vt:lpstr> Qu’est que le PRS 2018-2027 ? </vt:lpstr>
      <vt:lpstr> Qu’est que le PRS 2018-2027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Améliorer la santé de nos concitoyens, c’est impulser la transformation de notre système de santé afin de faire face aux défis et enjeux…</vt:lpstr>
      <vt:lpstr>Un projet régional de santé en cohérence avec la politique nationale de santé</vt:lpstr>
      <vt:lpstr>Le projet régional de santé, un outil stratégique pour améliorer la santé de nos concitoyens</vt:lpstr>
      <vt:lpstr>Présentation PowerPoint</vt:lpstr>
      <vt:lpstr>Présentation PowerPoint</vt:lpstr>
      <vt:lpstr>Présentation PowerPoint</vt:lpstr>
      <vt:lpstr>Présentation PowerPoint</vt:lpstr>
      <vt:lpstr>Présentation PowerPoint</vt:lpstr>
      <vt:lpstr>Les parcours du schéma régional de santé 2018-2022</vt:lpstr>
      <vt:lpstr>Principaux points de rupture</vt:lpstr>
      <vt:lpstr>Objectif à 5 ans : Diminuer de 5 % le nombre de ré-hospitalisations non programmées dans les 30 jours des PA de plus de 75 ans  Étape du parcours :  repérer les risques de ré-hospitalisation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Portons collectivement les orientations du PRS 2018-2027 dans une logique de responsabilité populationnelle et dans le cadre d’un partenariat renforcé et élargi à l’ensemble des acteurs des politiques publiques.   </vt:lpstr>
    </vt:vector>
  </TitlesOfParts>
  <Company>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XXXXX</dc:title>
  <dc:creator>*</dc:creator>
  <cp:lastModifiedBy>Esther Munerelle</cp:lastModifiedBy>
  <cp:revision>414</cp:revision>
  <cp:lastPrinted>2018-01-04T13:40:03Z</cp:lastPrinted>
  <dcterms:created xsi:type="dcterms:W3CDTF">2015-12-02T13:32:29Z</dcterms:created>
  <dcterms:modified xsi:type="dcterms:W3CDTF">2018-01-15T15:43:01Z</dcterms:modified>
</cp:coreProperties>
</file>